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charts/chart4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8.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59.xml" ContentType="application/vnd.openxmlformats-officedocument.drawingml.chart+xml"/>
  <Override PartName="/ppt/charts/chart6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61.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62.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6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6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6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66.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67.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68.xml" ContentType="application/vnd.openxmlformats-officedocument.drawingml.chart+xml"/>
  <Override PartName="/ppt/charts/chart69.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70.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7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7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73.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74.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7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7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7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81.xml" ContentType="application/vnd.openxmlformats-officedocument.drawingml.chart+xml"/>
  <Override PartName="/ppt/charts/chart82.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3.xml" ContentType="application/vnd.openxmlformats-officedocument.drawingml.chart+xml"/>
  <Override PartName="/ppt/charts/chart84.xml" ContentType="application/vnd.openxmlformats-officedocument.drawingml.chart+xml"/>
  <Override PartName="/ppt/notesSlides/notesSlide14.xml" ContentType="application/vnd.openxmlformats-officedocument.presentationml.notesSlide+xml"/>
  <Override PartName="/ppt/charts/chart85.xml" ContentType="application/vnd.openxmlformats-officedocument.drawingml.chart+xml"/>
  <Override PartName="/ppt/charts/chart86.xml" ContentType="application/vnd.openxmlformats-officedocument.drawingml.chart+xml"/>
  <Override PartName="/ppt/notesSlides/notesSlide15.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notesSlides/notesSlide16.xml" ContentType="application/vnd.openxmlformats-officedocument.presentationml.notesSlide+xml"/>
  <Override PartName="/ppt/charts/chart89.xml" ContentType="application/vnd.openxmlformats-officedocument.drawingml.chart+xml"/>
  <Override PartName="/ppt/notesSlides/notesSlide17.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18.xml" ContentType="application/vnd.openxmlformats-officedocument.presentationml.notesSlide+xml"/>
  <Override PartName="/ppt/charts/chart9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3.xml" ContentType="application/vnd.openxmlformats-officedocument.drawingml.chart+xml"/>
  <Override PartName="/ppt/notesSlides/notesSlide21.xml" ContentType="application/vnd.openxmlformats-officedocument.presentationml.notesSlide+xml"/>
  <Override PartName="/ppt/charts/chart94.xml" ContentType="application/vnd.openxmlformats-officedocument.drawingml.chart+xml"/>
  <Override PartName="/ppt/notesSlides/notesSlide22.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notesSlides/notesSlide23.xml" ContentType="application/vnd.openxmlformats-officedocument.presentationml.notesSlide+xml"/>
  <Override PartName="/ppt/charts/chart97.xml" ContentType="application/vnd.openxmlformats-officedocument.drawingml.chart+xml"/>
  <Override PartName="/ppt/charts/chart98.xml" ContentType="application/vnd.openxmlformats-officedocument.drawingml.chart+xml"/>
  <Override PartName="/ppt/notesSlides/notesSlide24.xml" ContentType="application/vnd.openxmlformats-officedocument.presentationml.notesSlide+xml"/>
  <Override PartName="/ppt/charts/chart99.xml" ContentType="application/vnd.openxmlformats-officedocument.drawingml.chart+xml"/>
  <Override PartName="/ppt/notesSlides/notesSlide25.xml" ContentType="application/vnd.openxmlformats-officedocument.presentationml.notesSlide+xml"/>
  <Override PartName="/ppt/charts/chart100.xml" ContentType="application/vnd.openxmlformats-officedocument.drawingml.chart+xml"/>
  <Override PartName="/ppt/charts/chart101.xml" ContentType="application/vnd.openxmlformats-officedocument.drawingml.chart+xml"/>
  <Override PartName="/ppt/notesSlides/notesSlide26.xml" ContentType="application/vnd.openxmlformats-officedocument.presentationml.notesSlide+xml"/>
  <Override PartName="/ppt/charts/chart102.xml" ContentType="application/vnd.openxmlformats-officedocument.drawingml.chart+xml"/>
  <Override PartName="/ppt/notesSlides/notesSlide27.xml" ContentType="application/vnd.openxmlformats-officedocument.presentationml.notesSlide+xml"/>
  <Override PartName="/ppt/charts/chart103.xml" ContentType="application/vnd.openxmlformats-officedocument.drawingml.chart+xml"/>
  <Override PartName="/ppt/notesSlides/notesSlide28.xml" ContentType="application/vnd.openxmlformats-officedocument.presentationml.notesSlide+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charts/chart116.xml" ContentType="application/vnd.openxmlformats-officedocument.drawingml.chart+xml"/>
  <Override PartName="/ppt/charts/chart117.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128"/>
  </p:notesMasterIdLst>
  <p:handoutMasterIdLst>
    <p:handoutMasterId r:id="rId129"/>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150" r:id="rId49"/>
    <p:sldId id="2149" r:id="rId50"/>
    <p:sldId id="2159" r:id="rId51"/>
    <p:sldId id="2135" r:id="rId52"/>
    <p:sldId id="2136" r:id="rId53"/>
    <p:sldId id="2151" r:id="rId54"/>
    <p:sldId id="2137" r:id="rId55"/>
    <p:sldId id="2132" r:id="rId56"/>
    <p:sldId id="2152" r:id="rId57"/>
    <p:sldId id="2138" r:id="rId58"/>
    <p:sldId id="2139" r:id="rId59"/>
    <p:sldId id="2153" r:id="rId60"/>
    <p:sldId id="2140" r:id="rId61"/>
    <p:sldId id="2154" r:id="rId62"/>
    <p:sldId id="2141" r:id="rId63"/>
    <p:sldId id="2155" r:id="rId64"/>
    <p:sldId id="2142" r:id="rId65"/>
    <p:sldId id="2156" r:id="rId66"/>
    <p:sldId id="2143" r:id="rId67"/>
    <p:sldId id="2144" r:id="rId68"/>
    <p:sldId id="2157" r:id="rId69"/>
    <p:sldId id="2145" r:id="rId70"/>
    <p:sldId id="2160" r:id="rId71"/>
    <p:sldId id="2146" r:id="rId72"/>
    <p:sldId id="2161" r:id="rId73"/>
    <p:sldId id="2147" r:id="rId74"/>
    <p:sldId id="2158" r:id="rId75"/>
    <p:sldId id="2148" r:id="rId76"/>
    <p:sldId id="1616" r:id="rId77"/>
    <p:sldId id="1817" r:id="rId78"/>
    <p:sldId id="2051" r:id="rId79"/>
    <p:sldId id="1921" r:id="rId80"/>
    <p:sldId id="1923" r:id="rId81"/>
    <p:sldId id="1924" r:id="rId82"/>
    <p:sldId id="1969" r:id="rId83"/>
    <p:sldId id="1925" r:id="rId84"/>
    <p:sldId id="1970" r:id="rId85"/>
    <p:sldId id="1926" r:id="rId86"/>
    <p:sldId id="1940" r:id="rId87"/>
    <p:sldId id="2162" r:id="rId88"/>
    <p:sldId id="1930" r:id="rId89"/>
    <p:sldId id="1932" r:id="rId90"/>
    <p:sldId id="1933" r:id="rId91"/>
    <p:sldId id="1935" r:id="rId92"/>
    <p:sldId id="1936" r:id="rId93"/>
    <p:sldId id="1937" r:id="rId94"/>
    <p:sldId id="1938" r:id="rId95"/>
    <p:sldId id="1955" r:id="rId96"/>
    <p:sldId id="2165" r:id="rId97"/>
    <p:sldId id="2166" r:id="rId98"/>
    <p:sldId id="2167" r:id="rId99"/>
    <p:sldId id="2168" r:id="rId100"/>
    <p:sldId id="2169" r:id="rId101"/>
    <p:sldId id="2170" r:id="rId102"/>
    <p:sldId id="2171" r:id="rId103"/>
    <p:sldId id="2172" r:id="rId104"/>
    <p:sldId id="2173" r:id="rId105"/>
    <p:sldId id="2174" r:id="rId106"/>
    <p:sldId id="2175" r:id="rId107"/>
    <p:sldId id="2176" r:id="rId108"/>
    <p:sldId id="2177" r:id="rId109"/>
    <p:sldId id="2178" r:id="rId110"/>
    <p:sldId id="2179" r:id="rId111"/>
    <p:sldId id="1617" r:id="rId112"/>
    <p:sldId id="2085" r:id="rId113"/>
    <p:sldId id="1820" r:id="rId114"/>
    <p:sldId id="1618" r:id="rId115"/>
    <p:sldId id="1821" r:id="rId116"/>
    <p:sldId id="1819" r:id="rId117"/>
    <p:sldId id="1822" r:id="rId118"/>
    <p:sldId id="1696" r:id="rId119"/>
    <p:sldId id="2086" r:id="rId120"/>
    <p:sldId id="2087" r:id="rId121"/>
    <p:sldId id="2088" r:id="rId122"/>
    <p:sldId id="2089" r:id="rId123"/>
    <p:sldId id="2090" r:id="rId124"/>
    <p:sldId id="2091" r:id="rId125"/>
    <p:sldId id="2092" r:id="rId126"/>
    <p:sldId id="1619"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commentAuthors" Target="commentAuthors.xml"/><Relationship Id="rId135"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1.xlsx"/></Relationships>
</file>

<file path=ppt/charts/_rels/chart113.xml.rels><?xml version="1.0" encoding="UTF-8" standalone="yes"?>
<Relationships xmlns="http://schemas.openxmlformats.org/package/2006/relationships"><Relationship Id="rId1" Type="http://schemas.openxmlformats.org/officeDocument/2006/relationships/package" Target="../embeddings/Microsoft_Excel_Worksheet112.xlsx"/></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1" Type="http://schemas.openxmlformats.org/officeDocument/2006/relationships/package" Target="../embeddings/Microsoft_Excel_Worksheet115.xlsx"/></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13.xml"/><Relationship Id="rId1" Type="http://schemas.microsoft.com/office/2011/relationships/chartStyle" Target="style1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4.xml"/><Relationship Id="rId1" Type="http://schemas.microsoft.com/office/2011/relationships/chartStyle" Target="style14.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15.xml"/><Relationship Id="rId1" Type="http://schemas.microsoft.com/office/2011/relationships/chartStyle" Target="style15.xml"/></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5.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5.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5.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5.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5.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5.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5.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5.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5.png"/></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6.xml"/><Relationship Id="rId1" Type="http://schemas.microsoft.com/office/2011/relationships/chartStyle" Target="style1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5.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17.xml"/><Relationship Id="rId1" Type="http://schemas.microsoft.com/office/2011/relationships/chartStyle" Target="style17.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8.xml"/><Relationship Id="rId1" Type="http://schemas.microsoft.com/office/2011/relationships/chartStyle" Target="style18.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9.xml"/><Relationship Id="rId1" Type="http://schemas.microsoft.com/office/2011/relationships/chartStyle" Target="style19.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20.xml"/><Relationship Id="rId1" Type="http://schemas.microsoft.com/office/2011/relationships/chartStyle" Target="style20.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21.xml"/><Relationship Id="rId1" Type="http://schemas.microsoft.com/office/2011/relationships/chartStyle" Target="style21.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22.xml"/><Relationship Id="rId1" Type="http://schemas.microsoft.com/office/2011/relationships/chartStyle" Target="style22.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23.xml"/><Relationship Id="rId1" Type="http://schemas.microsoft.com/office/2011/relationships/chartStyle" Target="style23.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24.xml"/><Relationship Id="rId1" Type="http://schemas.microsoft.com/office/2011/relationships/chartStyle" Target="style24.xml"/></Relationships>
</file>

<file path=ppt/charts/_rels/chart68.xml.rels><?xml version="1.0" encoding="UTF-8" standalone="yes"?>
<Relationships xmlns="http://schemas.openxmlformats.org/package/2006/relationships"><Relationship Id="rId2" Type="http://schemas.openxmlformats.org/officeDocument/2006/relationships/package" Target="../embeddings/Microsoft_Excel_Worksheet67.xlsx"/><Relationship Id="rId1" Type="http://schemas.openxmlformats.org/officeDocument/2006/relationships/image" Target="../media/image15.png"/></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25.xml"/><Relationship Id="rId1" Type="http://schemas.microsoft.com/office/2011/relationships/chartStyle" Target="style2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26.xml"/><Relationship Id="rId1" Type="http://schemas.microsoft.com/office/2011/relationships/chartStyle" Target="style26.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27.xml"/><Relationship Id="rId1" Type="http://schemas.microsoft.com/office/2011/relationships/chartStyle" Target="style27.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28.xml"/><Relationship Id="rId1" Type="http://schemas.microsoft.com/office/2011/relationships/chartStyle" Target="style2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29.xml"/><Relationship Id="rId1" Type="http://schemas.microsoft.com/office/2011/relationships/chartStyle" Target="style2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30.xml"/><Relationship Id="rId1" Type="http://schemas.microsoft.com/office/2011/relationships/chartStyle" Target="style30.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31.xml"/><Relationship Id="rId1" Type="http://schemas.microsoft.com/office/2011/relationships/chartStyle" Target="style3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32.xml"/><Relationship Id="rId1" Type="http://schemas.microsoft.com/office/2011/relationships/chartStyle" Target="style3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33.xml"/><Relationship Id="rId1" Type="http://schemas.microsoft.com/office/2011/relationships/chartStyle" Target="style33.xml"/></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15.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34.xml"/><Relationship Id="rId1" Type="http://schemas.microsoft.com/office/2011/relationships/chartStyle" Target="style34.xml"/></Relationships>
</file>

<file path=ppt/charts/_rels/chart81.xml.rels><?xml version="1.0" encoding="UTF-8" standalone="yes"?>
<Relationships xmlns="http://schemas.openxmlformats.org/package/2006/relationships"><Relationship Id="rId2" Type="http://schemas.openxmlformats.org/officeDocument/2006/relationships/package" Target="../embeddings/Microsoft_Excel_Worksheet80.xlsx"/><Relationship Id="rId1" Type="http://schemas.openxmlformats.org/officeDocument/2006/relationships/image" Target="../media/image15.png"/></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35.xml"/><Relationship Id="rId1" Type="http://schemas.microsoft.com/office/2011/relationships/chartStyle" Target="style35.xml"/></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0.36225856530259026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0.40159555261526503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0.11196183752956301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1.16886563773385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0.11196183752956301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0.40159555261526503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0.45043334742711316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6.1538619703629216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6.6026383665452473</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7.5273715238189984</c:v>
                </c:pt>
                <c:pt idx="1">
                  <c:v>7.5682210254315407</c:v>
                </c:pt>
                <c:pt idx="2">
                  <c:v>7.7003029735985864</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7.3649194805576892</c:v>
                </c:pt>
                <c:pt idx="1">
                  <c:v>7.5093496031878084</c:v>
                </c:pt>
                <c:pt idx="2">
                  <c:v>7.6712459106263156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6.3701568565097899</c:v>
                </c:pt>
                <c:pt idx="1">
                  <c:v>6.4456996994108611</c:v>
                </c:pt>
                <c:pt idx="2">
                  <c:v>6.5102269637396573</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2.3643278400865468</c:v>
                </c:pt>
                <c:pt idx="1">
                  <c:v>3.6356145036517851</c:v>
                </c:pt>
                <c:pt idx="2">
                  <c:v>3.8557878880192451</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7.04142576730331</c:v>
                </c:pt>
                <c:pt idx="1">
                  <c:v>7.852029627177556</c:v>
                </c:pt>
                <c:pt idx="2">
                  <c:v>8.4505998520649044</c:v>
                </c:pt>
              </c:numCache>
            </c:numRef>
          </c:val>
          <c:smooth val="0"/>
          <c:extLst>
            <c:ext xmlns:c16="http://schemas.microsoft.com/office/drawing/2014/chart" uri="{C3380CC4-5D6E-409C-BE32-E72D297353CC}">
              <c16:uniqueId val="{00000000-FCDE-4281-B543-68B24308ED6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7.9959161667050136</c:v>
                </c:pt>
                <c:pt idx="1">
                  <c:v>7.9471756979797146</c:v>
                </c:pt>
                <c:pt idx="2">
                  <c:v>8.1568876925526403</c:v>
                </c:pt>
              </c:numCache>
            </c:numRef>
          </c:val>
          <c:smooth val="0"/>
          <c:extLst>
            <c:ext xmlns:c16="http://schemas.microsoft.com/office/drawing/2014/chart" uri="{C3380CC4-5D6E-409C-BE32-E72D297353CC}">
              <c16:uniqueId val="{00000001-FCDE-4281-B543-68B24308ED6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8.3506267618305046</c:v>
                </c:pt>
                <c:pt idx="1">
                  <c:v>9.219484358081413</c:v>
                </c:pt>
              </c:numCache>
            </c:numRef>
          </c:val>
          <c:smooth val="0"/>
          <c:extLst>
            <c:ext xmlns:c16="http://schemas.microsoft.com/office/drawing/2014/chart" uri="{C3380CC4-5D6E-409C-BE32-E72D297353CC}">
              <c16:uniqueId val="{00000000-E536-41A3-B79C-98431FDD4ED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8.4083987788520052</c:v>
                </c:pt>
                <c:pt idx="1">
                  <c:v>8.6201052528301609</c:v>
                </c:pt>
              </c:numCache>
            </c:numRef>
          </c:val>
          <c:smooth val="0"/>
          <c:extLst>
            <c:ext xmlns:c16="http://schemas.microsoft.com/office/drawing/2014/chart" uri="{C3380CC4-5D6E-409C-BE32-E72D297353CC}">
              <c16:uniqueId val="{00000001-E536-41A3-B79C-98431FDD4ED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6.4327609496398876</c:v>
                </c:pt>
                <c:pt idx="1">
                  <c:v>7.4783063148345361</c:v>
                </c:pt>
                <c:pt idx="2">
                  <c:v>7.8354710628381499</c:v>
                </c:pt>
              </c:numCache>
            </c:numRef>
          </c:val>
          <c:smooth val="0"/>
          <c:extLst>
            <c:ext xmlns:c16="http://schemas.microsoft.com/office/drawing/2014/chart" uri="{C3380CC4-5D6E-409C-BE32-E72D297353CC}">
              <c16:uniqueId val="{00000000-6453-4C36-9221-5ECCBCF3F92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7.2060355575785602</c:v>
                </c:pt>
                <c:pt idx="1">
                  <c:v>7.1349507405144692</c:v>
                </c:pt>
                <c:pt idx="2">
                  <c:v>7.3414295038730222</c:v>
                </c:pt>
              </c:numCache>
            </c:numRef>
          </c:val>
          <c:smooth val="0"/>
          <c:extLst>
            <c:ext xmlns:c16="http://schemas.microsoft.com/office/drawing/2014/chart" uri="{C3380CC4-5D6E-409C-BE32-E72D297353CC}">
              <c16:uniqueId val="{00000001-6453-4C36-9221-5ECCBCF3F92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5.0959326321834117</c:v>
                </c:pt>
                <c:pt idx="1">
                  <c:v>7.500052469200579</c:v>
                </c:pt>
                <c:pt idx="2">
                  <c:v>7.6143004769939449</c:v>
                </c:pt>
              </c:numCache>
            </c:numRef>
          </c:val>
          <c:smooth val="0"/>
          <c:extLst>
            <c:ext xmlns:c16="http://schemas.microsoft.com/office/drawing/2014/chart" uri="{C3380CC4-5D6E-409C-BE32-E72D297353CC}">
              <c16:uniqueId val="{00000000-0744-4CAC-97C3-A87020C3DA3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7.2362604295832309</c:v>
                </c:pt>
                <c:pt idx="1">
                  <c:v>7.2138515693808829</c:v>
                </c:pt>
                <c:pt idx="2">
                  <c:v>7.4922919840157887</c:v>
                </c:pt>
              </c:numCache>
            </c:numRef>
          </c:val>
          <c:smooth val="0"/>
          <c:extLst>
            <c:ext xmlns:c16="http://schemas.microsoft.com/office/drawing/2014/chart" uri="{C3380CC4-5D6E-409C-BE32-E72D297353CC}">
              <c16:uniqueId val="{00000001-0744-4CAC-97C3-A87020C3DA3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7.0224271450973044</c:v>
                </c:pt>
                <c:pt idx="1">
                  <c:v>5.1806040858324929</c:v>
                </c:pt>
                <c:pt idx="2">
                  <c:v>7.1347936279071069</c:v>
                </c:pt>
              </c:numCache>
            </c:numRef>
          </c:val>
          <c:smooth val="0"/>
          <c:extLst>
            <c:ext xmlns:c16="http://schemas.microsoft.com/office/drawing/2014/chart" uri="{C3380CC4-5D6E-409C-BE32-E72D297353CC}">
              <c16:uniqueId val="{00000000-474C-46A9-A9F0-8EF45ED0033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5.9366243016284193</c:v>
                </c:pt>
                <c:pt idx="1">
                  <c:v>5.982606896782781</c:v>
                </c:pt>
                <c:pt idx="2">
                  <c:v>5.9262200031414682</c:v>
                </c:pt>
              </c:numCache>
            </c:numRef>
          </c:val>
          <c:smooth val="0"/>
          <c:extLst>
            <c:ext xmlns:c16="http://schemas.microsoft.com/office/drawing/2014/chart" uri="{C3380CC4-5D6E-409C-BE32-E72D297353CC}">
              <c16:uniqueId val="{00000001-474C-46A9-A9F0-8EF45ED0033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6.9732527637249397</c:v>
                </c:pt>
                <c:pt idx="1">
                  <c:v>8.0963560490557551</c:v>
                </c:pt>
              </c:numCache>
            </c:numRef>
          </c:val>
          <c:smooth val="0"/>
          <c:extLst>
            <c:ext xmlns:c16="http://schemas.microsoft.com/office/drawing/2014/chart" uri="{C3380CC4-5D6E-409C-BE32-E72D297353CC}">
              <c16:uniqueId val="{00000000-A307-4D35-805E-6F70C05391A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7.1319548039999177</c:v>
                </c:pt>
                <c:pt idx="1">
                  <c:v>7.6494318498032987</c:v>
                </c:pt>
              </c:numCache>
            </c:numRef>
          </c:val>
          <c:smooth val="0"/>
          <c:extLst>
            <c:ext xmlns:c16="http://schemas.microsoft.com/office/drawing/2014/chart" uri="{C3380CC4-5D6E-409C-BE32-E72D297353CC}">
              <c16:uniqueId val="{00000001-A307-4D35-805E-6F70C05391A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0.18293454698506739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0.18645061548982778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5.1981037595697721E-2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0.54267462914154851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5.1981037595698609E-2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0.18645061548982689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0.73878702485128223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6.0992578653453062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4.5564941673580286</c:v>
                </c:pt>
                <c:pt idx="1">
                  <c:v>7.1169698838524003</c:v>
                </c:pt>
                <c:pt idx="2">
                  <c:v>7.9256943181939699</c:v>
                </c:pt>
              </c:numCache>
            </c:numRef>
          </c:val>
          <c:smooth val="0"/>
          <c:extLst>
            <c:ext xmlns:c16="http://schemas.microsoft.com/office/drawing/2014/chart" uri="{C3380CC4-5D6E-409C-BE32-E72D297353CC}">
              <c16:uniqueId val="{00000000-552D-4F34-9DDD-C4390413313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6.6158356584464606</c:v>
                </c:pt>
                <c:pt idx="1">
                  <c:v>6.7579491443179514</c:v>
                </c:pt>
                <c:pt idx="2">
                  <c:v>7.2238069606252919</c:v>
                </c:pt>
              </c:numCache>
            </c:numRef>
          </c:val>
          <c:smooth val="0"/>
          <c:extLst>
            <c:ext xmlns:c16="http://schemas.microsoft.com/office/drawing/2014/chart" uri="{C3380CC4-5D6E-409C-BE32-E72D297353CC}">
              <c16:uniqueId val="{00000001-552D-4F34-9DDD-C4390413313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4.0355670319580481</c:v>
                </c:pt>
                <c:pt idx="1">
                  <c:v>7.4291965187286619</c:v>
                </c:pt>
                <c:pt idx="2">
                  <c:v>8.2484101436759047</c:v>
                </c:pt>
              </c:numCache>
            </c:numRef>
          </c:val>
          <c:smooth val="0"/>
          <c:extLst>
            <c:ext xmlns:c16="http://schemas.microsoft.com/office/drawing/2014/chart" uri="{C3380CC4-5D6E-409C-BE32-E72D297353CC}">
              <c16:uniqueId val="{00000000-731A-4732-B618-03952FA0D579}"/>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6.9667290313571062</c:v>
                </c:pt>
                <c:pt idx="1">
                  <c:v>7.4238873297489816</c:v>
                </c:pt>
                <c:pt idx="2">
                  <c:v>8.1428962547021602</c:v>
                </c:pt>
              </c:numCache>
            </c:numRef>
          </c:val>
          <c:smooth val="0"/>
          <c:extLst>
            <c:ext xmlns:c16="http://schemas.microsoft.com/office/drawing/2014/chart" uri="{C3380CC4-5D6E-409C-BE32-E72D297353CC}">
              <c16:uniqueId val="{00000001-731A-4732-B618-03952FA0D579}"/>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7.4999999999999991</c:v>
                </c:pt>
                <c:pt idx="1">
                  <c:v>7.635813307476611</c:v>
                </c:pt>
                <c:pt idx="2">
                  <c:v>7.6053572136411081</c:v>
                </c:pt>
              </c:numCache>
            </c:numRef>
          </c:val>
          <c:smooth val="0"/>
          <c:extLst>
            <c:ext xmlns:c16="http://schemas.microsoft.com/office/drawing/2014/chart" uri="{C3380CC4-5D6E-409C-BE32-E72D297353CC}">
              <c16:uniqueId val="{00000000-7AF8-4B5B-ABB3-B7E796D4D0C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7.6130279190073216</c:v>
                </c:pt>
                <c:pt idx="1">
                  <c:v>7.4725114085323288</c:v>
                </c:pt>
              </c:numCache>
            </c:numRef>
          </c:val>
          <c:smooth val="0"/>
          <c:extLst>
            <c:ext xmlns:c16="http://schemas.microsoft.com/office/drawing/2014/chart" uri="{C3380CC4-5D6E-409C-BE32-E72D297353CC}">
              <c16:uniqueId val="{00000001-7AF8-4B5B-ABB3-B7E796D4D0C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4.1238445360400293</c:v>
                </c:pt>
                <c:pt idx="1">
                  <c:v>6.4222328364212267</c:v>
                </c:pt>
                <c:pt idx="2">
                  <c:v>6.9863329392196549</c:v>
                </c:pt>
              </c:numCache>
            </c:numRef>
          </c:val>
          <c:smooth val="0"/>
          <c:extLst>
            <c:ext xmlns:c16="http://schemas.microsoft.com/office/drawing/2014/chart" uri="{C3380CC4-5D6E-409C-BE32-E72D297353CC}">
              <c16:uniqueId val="{00000000-4A72-4377-AA57-F38678192F7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5.1228070316205114</c:v>
                </c:pt>
                <c:pt idx="1">
                  <c:v>5.2515246216845917</c:v>
                </c:pt>
              </c:numCache>
            </c:numRef>
          </c:val>
          <c:smooth val="0"/>
          <c:extLst>
            <c:ext xmlns:c16="http://schemas.microsoft.com/office/drawing/2014/chart" uri="{C3380CC4-5D6E-409C-BE32-E72D297353CC}">
              <c16:uniqueId val="{00000001-4A72-4377-AA57-F38678192F7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9.0995371542517898</c:v>
                </c:pt>
                <c:pt idx="1">
                  <c:v>8.6957549593997339</c:v>
                </c:pt>
                <c:pt idx="2">
                  <c:v>9.6683601619103037</c:v>
                </c:pt>
              </c:numCache>
            </c:numRef>
          </c:val>
          <c:smooth val="0"/>
          <c:extLst>
            <c:ext xmlns:c16="http://schemas.microsoft.com/office/drawing/2014/chart" uri="{C3380CC4-5D6E-409C-BE32-E72D297353CC}">
              <c16:uniqueId val="{00000000-CED9-4F70-9584-58C5306973F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9.1493772369845452</c:v>
                </c:pt>
                <c:pt idx="1">
                  <c:v>9.0107266240157244</c:v>
                </c:pt>
                <c:pt idx="2">
                  <c:v>9.1688712640297485</c:v>
                </c:pt>
              </c:numCache>
            </c:numRef>
          </c:val>
          <c:smooth val="0"/>
          <c:extLst>
            <c:ext xmlns:c16="http://schemas.microsoft.com/office/drawing/2014/chart" uri="{C3380CC4-5D6E-409C-BE32-E72D297353CC}">
              <c16:uniqueId val="{00000001-CED9-4F70-9584-58C5306973F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9.0833157875493438</c:v>
                </c:pt>
                <c:pt idx="1">
                  <c:v>8.89601317819759</c:v>
                </c:pt>
                <c:pt idx="2">
                  <c:v>9.4520407181080071</c:v>
                </c:pt>
              </c:numCache>
            </c:numRef>
          </c:val>
          <c:smooth val="0"/>
          <c:extLst>
            <c:ext xmlns:c16="http://schemas.microsoft.com/office/drawing/2014/chart" uri="{C3380CC4-5D6E-409C-BE32-E72D297353CC}">
              <c16:uniqueId val="{00000000-E55B-4143-B670-C6281A86128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9.1953510036418304</c:v>
                </c:pt>
                <c:pt idx="1">
                  <c:v>8.9452998967639505</c:v>
                </c:pt>
                <c:pt idx="2">
                  <c:v>9.1807458445672889</c:v>
                </c:pt>
              </c:numCache>
            </c:numRef>
          </c:val>
          <c:smooth val="0"/>
          <c:extLst>
            <c:ext xmlns:c16="http://schemas.microsoft.com/office/drawing/2014/chart" uri="{C3380CC4-5D6E-409C-BE32-E72D297353CC}">
              <c16:uniqueId val="{00000001-E55B-4143-B670-C6281A86128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7.2442987315609297</c:v>
                </c:pt>
                <c:pt idx="1">
                  <c:v>8.2440447457342536</c:v>
                </c:pt>
                <c:pt idx="2">
                  <c:v>8.4419488362624673</c:v>
                </c:pt>
              </c:numCache>
            </c:numRef>
          </c:val>
          <c:smooth val="0"/>
          <c:extLst>
            <c:ext xmlns:c16="http://schemas.microsoft.com/office/drawing/2014/chart" uri="{C3380CC4-5D6E-409C-BE32-E72D297353CC}">
              <c16:uniqueId val="{00000000-3AA1-4578-B6DE-4088ADB45B1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7.8287165786384518</c:v>
                </c:pt>
                <c:pt idx="1">
                  <c:v>7.7604691071561334</c:v>
                </c:pt>
                <c:pt idx="2">
                  <c:v>8.0182406981977241</c:v>
                </c:pt>
              </c:numCache>
            </c:numRef>
          </c:val>
          <c:smooth val="0"/>
          <c:extLst>
            <c:ext xmlns:c16="http://schemas.microsoft.com/office/drawing/2014/chart" uri="{C3380CC4-5D6E-409C-BE32-E72D297353CC}">
              <c16:uniqueId val="{00000001-3AA1-4578-B6DE-4088ADB45B1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0.4221548092662919</c:v>
                </c:pt>
                <c:pt idx="1">
                  <c:v>3.4009556542878698</c:v>
                </c:pt>
                <c:pt idx="2">
                  <c:v>2.9561351742400861</c:v>
                </c:pt>
              </c:numCache>
            </c:numRef>
          </c:val>
          <c:smooth val="0"/>
          <c:extLst>
            <c:ext xmlns:c16="http://schemas.microsoft.com/office/drawing/2014/chart" uri="{C3380CC4-5D6E-409C-BE32-E72D297353CC}">
              <c16:uniqueId val="{00000000-49D4-47E2-A05C-A1D8D6D5E9F2}"/>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1.9012393028469841</c:v>
                </c:pt>
                <c:pt idx="1">
                  <c:v>2.171652962708281</c:v>
                </c:pt>
              </c:numCache>
            </c:numRef>
          </c:val>
          <c:smooth val="0"/>
          <c:extLst>
            <c:ext xmlns:c16="http://schemas.microsoft.com/office/drawing/2014/chart" uri="{C3380CC4-5D6E-409C-BE32-E72D297353CC}">
              <c16:uniqueId val="{00000001-49D4-47E2-A05C-A1D8D6D5E9F2}"/>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0.28108728823294626</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0.24921901335420582</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6.9480397630728774E-2</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0.7253654555749911</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6.9480397630729662E-2</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0.24921901335420404</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0.48815253785960167</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6.0838692706412214</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5.4551356295090336E-2</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0.46434771422098642</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0.12945667101707325</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1.3515092076558499</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0.12945667101707325</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0.46434771422098731</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0.24982301231114601</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5.8202547170590124</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0.72668745438678783</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0.27547946536170009</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7.6801615313468297E-2</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0.80179792546423823</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7.6801615313469185E-2</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0.27547946536170009</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0.16355854835167882</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6.7761318203146583</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0.36492828508084152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0.10562367533931738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1.1026961271753413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0.10562367533931649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0.32448646810489912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8.2336781593660398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6.6545824782733494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0.41518123226489312</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0.18993700787779044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5.295301772735872E-2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0.55282196328260369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5.295301772735872E-2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0.18993700787778955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0.48572640978242632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7.5949687436694777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0.23448837517195997</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0.12297846035936821</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1.2838776110433727</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0.12297846035936821</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0.44111104138278456</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0.18930284480135828</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5.5046419217476679</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0.45529088232610082</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0.34062742890751974</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9.4964380469602538E-2</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0.99141460687703109</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9.496438046960165E-2</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0.34062742890751974</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0.30861977960036935</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4.9157119478821638</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7.0005228602477878</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0.41689261250678822</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0.21425222831456114</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5.9731919391753152E-2</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0.62359273117926151</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5.9731919391753152E-2</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0.21425222831456114</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0.62904048117983802</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7.1211251729359759</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0.53141452974794134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0.24602170048288841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6.8589010706999964E-2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0.71605950304631438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6.8589010707000853E-2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0.24602170048288841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0.14463417160713732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8.1364646051314597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8.7167682713307375</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0.16439604811452924</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0.22430180120779752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6.2533665178493791E-2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0.65284255815645054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6.2533665178493791E-2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0.22430180120779752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7.9131650994950675E-2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8.7167682713307375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Your Trust</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4.3861387483684453</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0.86438411276815108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0.40556629695956614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0.11306885136538192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1.1804227045142337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0.11306885136538192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0.40556629695956659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0.6168273678046905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4.7580553499087479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0.60434193766447297</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0.48992763144648199</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0.13658816069062629</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1.4259609441510501</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0.13658816069062674</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0.48992763144648155</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0.85379944887251114</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4.0142221468281427</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0.61297261766346978</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0.27100478946040951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7.5554109127219604E-2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0.78877413855486012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7.5554109127219604E-2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0.26585060313013464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8.2984359402371588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0.20242278479577092</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0.58759599241586491</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0.16381736950885362</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1.7102300061151547</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0.1638173695088545</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0.58759599241586447</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0.34581800894097015</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3.7882540246235901</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Your Trust</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6.4014859668289787</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3.6815367514465018</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0.35722569106122792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0.11254328347161424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1.1749358505568916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0.1125432834716138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0.40368113918267312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0.16131679654717601</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4.2936154079987157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0.38321615954881705</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0.12463696165609695</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1.301192128370495</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0.12463696165609717</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0.28914400910776505</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2.2969752483971289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0.46698552481330702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0.32393374529686003</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9.0310306289710152E-2</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0.94282673529172767</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9.0310306289710152E-2</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0.32393374529685914</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0.40637894367492677</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2.3223295975866942</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0.40687590163326393</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0.13982003613054106</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1.4597012634464899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0.13982003613053973</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0.26173820875212161</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3.9915038121831929</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0.61903916044509533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0.25110998479146573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7.0007586329541738E-2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0.73086923050615482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7.0007586329541738E-2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0.25110998479146573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0.45012524604098747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5.5032596910667806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4.3204306681354101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0.51375670212963209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0.28950341711741867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8.0711388212524326E-2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0.84261539768410731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8.0711388212523438E-2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0.28950341711741956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0.76882918739189865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4.1904251584509042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0.36151290893685095</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0.46809088035873003</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0.1305002377503981</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1.3624038957225952</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0.13050023775039765</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0.46809088035873003</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0.1029072116510612</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4.450436177819916</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7.685774442112451</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0.19256219215443693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0.26048500375486228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7.262127152396225E-2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0.75815573168391026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7.2621271523963138E-2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0.2604850037548605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0.33121454943883943</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6.7741388428031044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0.32656150164502051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0.23149684699037554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6.4539590148731563E-2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0.67378412915346342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6.4539590148731563E-2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0.23149684699037643</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0.2134771027946254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7.7003029735985864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0.22330578261273981</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7.7376655902427594E-2</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0.80780126731326707</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7.7376655902426705E-2</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0.27754207658883345</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0.16186038462449481</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7.6712459106263156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Your Trust</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6.5102269637396573</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0.3540587596859881</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0.26310870438879164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7.3352739644536591E-2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0.76579215468394057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7.3352739644537479E-2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0.26310870438879164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0.34106982324203017</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6.5102269637396573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Your Trust</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0.130290828159775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0.44180301364096697</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0.12317137705140313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1.285891633832192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0.12317137705140313</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0.44180301364096541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0.609922539490106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3.8557878880192451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F856-4CC7-837F-963EEF5C2E69}"/>
              </c:ext>
            </c:extLst>
          </c:dPt>
          <c:cat>
            <c:numRef>
              <c:f>Sheet1!$A$11</c:f>
              <c:numCache>
                <c:formatCode>General</c:formatCode>
                <c:ptCount val="1"/>
              </c:numCache>
            </c:numRef>
          </c:cat>
          <c:val>
            <c:numRef>
              <c:f>Sheet1!$B$11</c:f>
              <c:numCache>
                <c:formatCode>General</c:formatCode>
                <c:ptCount val="1"/>
                <c:pt idx="0">
                  <c:v>7.2832159774676741</c:v>
                </c:pt>
              </c:numCache>
            </c:numRef>
          </c:val>
          <c:extLst>
            <c:ext xmlns:c16="http://schemas.microsoft.com/office/drawing/2014/chart" uri="{C3380CC4-5D6E-409C-BE32-E72D297353CC}">
              <c16:uniqueId val="{00000002-F856-4CC7-837F-963EEF5C2E6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BCC-4094-A264-813489DB7619}"/>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ABCC-4094-A264-813489DB761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Sheet1!$D$2:$D$31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Sheet1!$E$2:$E$31</c:f>
              <c:numCache>
                <c:formatCode>General</c:formatCode>
                <c:ptCount val="30"/>
                <c:pt idx="0">
                  <c:v>6.7655034907687863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Sheet1!$F$2:$F$31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Sheet1!$G$2:$G$31</c:f>
              <c:numCache>
                <c:formatCode>General</c:formatCode>
                <c:ptCount val="30"/>
                <c:pt idx="0">
                  <c:v>#N/A</c:v>
                </c:pt>
                <c:pt idx="1">
                  <c:v>7.1981023396640182</c:v>
                </c:pt>
                <c:pt idx="2">
                  <c:v>7.254577264177871</c:v>
                </c:pt>
                <c:pt idx="3">
                  <c:v>7.2848362969123492</c:v>
                </c:pt>
                <c:pt idx="4">
                  <c:v>7.3644689528444474</c:v>
                </c:pt>
                <c:pt idx="5">
                  <c:v>7.4360496167737082</c:v>
                </c:pt>
                <c:pt idx="6">
                  <c:v>7.4425011084900801</c:v>
                </c:pt>
                <c:pt idx="7">
                  <c:v>7.4651314668777617</c:v>
                </c:pt>
                <c:pt idx="8">
                  <c:v>7.4906421794807239</c:v>
                </c:pt>
                <c:pt idx="9">
                  <c:v>7.5267649664008012</c:v>
                </c:pt>
                <c:pt idx="10">
                  <c:v>7.5333358121579392</c:v>
                </c:pt>
                <c:pt idx="11">
                  <c:v>7.5713705413670231</c:v>
                </c:pt>
                <c:pt idx="12">
                  <c:v>7.5799370757555558</c:v>
                </c:pt>
                <c:pt idx="13">
                  <c:v>7.6060752043537034</c:v>
                </c:pt>
                <c:pt idx="14">
                  <c:v>7.6800790098935181</c:v>
                </c:pt>
                <c:pt idx="15">
                  <c:v>7.7114531453594024</c:v>
                </c:pt>
                <c:pt idx="16">
                  <c:v>7.7574626105234143</c:v>
                </c:pt>
                <c:pt idx="17">
                  <c:v>7.8431709702795018</c:v>
                </c:pt>
                <c:pt idx="18">
                  <c:v>7.9059222528985673</c:v>
                </c:pt>
                <c:pt idx="19">
                  <c:v>7.9897431966372929</c:v>
                </c:pt>
                <c:pt idx="20">
                  <c:v>8.015108514485112</c:v>
                </c:pt>
                <c:pt idx="21">
                  <c:v>8.0202200813257392</c:v>
                </c:pt>
                <c:pt idx="22">
                  <c:v>8.0776364286619309</c:v>
                </c:pt>
                <c:pt idx="23">
                  <c:v>8.1063956817747371</c:v>
                </c:pt>
                <c:pt idx="24">
                  <c:v>8.1261012723523862</c:v>
                </c:pt>
                <c:pt idx="25">
                  <c:v>8.1872510221525658</c:v>
                </c:pt>
                <c:pt idx="26">
                  <c:v>8.2212667658748089</c:v>
                </c:pt>
                <c:pt idx="27">
                  <c:v>#N/A</c:v>
                </c:pt>
                <c:pt idx="28">
                  <c:v>#N/A</c:v>
                </c:pt>
                <c:pt idx="2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Sheet1!$H$2:$H$31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8.2853032584271116</c:v>
                </c:pt>
                <c:pt idx="28">
                  <c:v>#N/A</c:v>
                </c:pt>
                <c:pt idx="2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Sheet1!$I$2:$I$31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8.4093104844607396</c:v>
                </c:pt>
                <c:pt idx="2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Sheet1!$J$2:$J$31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8.6423610179257295</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Sheet1!$A$2:$A$31</c:f>
              <c:strCache>
                <c:ptCount val="3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strCache>
            </c:strRef>
          </c:cat>
          <c:val>
            <c:numRef>
              <c:f>Sheet1!$K$2:$K$31</c:f>
              <c:numCache>
                <c:formatCode>General</c:formatCode>
                <c:ptCount val="3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8.1872510221525658</c:v>
                </c:pt>
                <c:pt idx="26">
                  <c:v>#N/A</c:v>
                </c:pt>
                <c:pt idx="27">
                  <c:v>#N/A</c:v>
                </c:pt>
                <c:pt idx="28">
                  <c:v>#N/A</c:v>
                </c:pt>
                <c:pt idx="2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6.7853059150225956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0.33676774137018395</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0.37848854324456482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0.10551977607716623</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1.1016114336762586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0.105519776077168</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0.37848854324456305</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2.7488294084870191E-2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8.4505998520649044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8.1568876925526403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0.44045425906911806</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0.19040058533949811</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5.3082259657734276E-2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0.55417123062854134</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5.3082259657735165E-2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0.19040058533949811</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0.39139628031405849</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6.3770743238031056</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7.3929480323092234</c:v>
                </c:pt>
              </c:numCache>
            </c:numRef>
          </c:val>
          <c:extLst>
            <c:ext xmlns:c16="http://schemas.microsoft.com/office/drawing/2014/chart" uri="{C3380CC4-5D6E-409C-BE32-E72D297353CC}">
              <c16:uniqueId val="{00000000-3AE1-4639-908E-B060415A8E7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AE1-4639-908E-B060415A8E7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0.37514858457801559</c:v>
                </c:pt>
              </c:numCache>
            </c:numRef>
          </c:val>
          <c:extLst>
            <c:ext xmlns:c16="http://schemas.microsoft.com/office/drawing/2014/chart" uri="{C3380CC4-5D6E-409C-BE32-E72D297353CC}">
              <c16:uniqueId val="{00000002-3AE1-4639-908E-B060415A8E7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0.13698044865082348</c:v>
                </c:pt>
              </c:numCache>
            </c:numRef>
          </c:val>
          <c:extLst>
            <c:ext xmlns:c16="http://schemas.microsoft.com/office/drawing/2014/chart" uri="{C3380CC4-5D6E-409C-BE32-E72D297353CC}">
              <c16:uniqueId val="{00000003-3AE1-4639-908E-B060415A8E7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1.4300563745841988</c:v>
                </c:pt>
              </c:numCache>
            </c:numRef>
          </c:val>
          <c:extLst>
            <c:ext xmlns:c16="http://schemas.microsoft.com/office/drawing/2014/chart" uri="{C3380CC4-5D6E-409C-BE32-E72D297353CC}">
              <c16:uniqueId val="{00000004-3AE1-4639-908E-B060415A8E7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0.13698044865082082</c:v>
                </c:pt>
              </c:numCache>
            </c:numRef>
          </c:val>
          <c:extLst>
            <c:ext xmlns:c16="http://schemas.microsoft.com/office/drawing/2014/chart" uri="{C3380CC4-5D6E-409C-BE32-E72D297353CC}">
              <c16:uniqueId val="{00000005-3AE1-4639-908E-B060415A8E7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0.28164240433914145</c:v>
                </c:pt>
              </c:numCache>
            </c:numRef>
          </c:val>
          <c:extLst>
            <c:ext xmlns:c16="http://schemas.microsoft.com/office/drawing/2014/chart" uri="{C3380CC4-5D6E-409C-BE32-E72D297353CC}">
              <c16:uniqueId val="{00000006-3AE1-4639-908E-B060415A8E7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AE1-4639-908E-B060415A8E7C}"/>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9.219484358081413</c:v>
                </c:pt>
              </c:numCache>
            </c:numRef>
          </c:xVal>
          <c:yVal>
            <c:numLit>
              <c:formatCode>General</c:formatCode>
              <c:ptCount val="1"/>
              <c:pt idx="0">
                <c:v>1</c:v>
              </c:pt>
            </c:numLit>
          </c:yVal>
          <c:smooth val="0"/>
          <c:extLst>
            <c:ext xmlns:c16="http://schemas.microsoft.com/office/drawing/2014/chart" uri="{C3380CC4-5D6E-409C-BE32-E72D297353CC}">
              <c16:uniqueId val="{00000008-3AE1-4639-908E-B060415A8E7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AE1-4639-908E-B060415A8E7C}"/>
              </c:ext>
            </c:extLst>
          </c:dPt>
          <c:xVal>
            <c:numRef>
              <c:f>Sheet1!$B$12</c:f>
              <c:numCache>
                <c:formatCode>General</c:formatCode>
                <c:ptCount val="1"/>
                <c:pt idx="0">
                  <c:v>8.6201052528301609</c:v>
                </c:pt>
              </c:numCache>
            </c:numRef>
          </c:xVal>
          <c:yVal>
            <c:numLit>
              <c:formatCode>General</c:formatCode>
              <c:ptCount val="1"/>
              <c:pt idx="0">
                <c:v>1</c:v>
              </c:pt>
            </c:numLit>
          </c:yVal>
          <c:smooth val="0"/>
          <c:extLst>
            <c:ext xmlns:c16="http://schemas.microsoft.com/office/drawing/2014/chart" uri="{C3380CC4-5D6E-409C-BE32-E72D297353CC}">
              <c16:uniqueId val="{0000000A-3AE1-4639-908E-B060415A8E7C}"/>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3AE1-4639-908E-B060415A8E7C}"/>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6.0998414044923086</c:v>
                </c:pt>
              </c:numCache>
            </c:numRef>
          </c:val>
          <c:extLst>
            <c:ext xmlns:c16="http://schemas.microsoft.com/office/drawing/2014/chart" uri="{C3380CC4-5D6E-409C-BE32-E72D297353CC}">
              <c16:uniqueId val="{00000000-8919-4A8D-8129-F22F2FEB8C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19-4A8D-8129-F22F2FEB8C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0.35883232052322001</c:v>
                </c:pt>
              </c:numCache>
            </c:numRef>
          </c:val>
          <c:extLst>
            <c:ext xmlns:c16="http://schemas.microsoft.com/office/drawing/2014/chart" uri="{C3380CC4-5D6E-409C-BE32-E72D297353CC}">
              <c16:uniqueId val="{00000002-8919-4A8D-8129-F22F2FEB8C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0.14192377581147753</c:v>
                </c:pt>
              </c:numCache>
            </c:numRef>
          </c:val>
          <c:extLst>
            <c:ext xmlns:c16="http://schemas.microsoft.com/office/drawing/2014/chart" uri="{C3380CC4-5D6E-409C-BE32-E72D297353CC}">
              <c16:uniqueId val="{00000003-8919-4A8D-8129-F22F2FEB8C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1.481664006092033</c:v>
                </c:pt>
              </c:numCache>
            </c:numRef>
          </c:val>
          <c:extLst>
            <c:ext xmlns:c16="http://schemas.microsoft.com/office/drawing/2014/chart" uri="{C3380CC4-5D6E-409C-BE32-E72D297353CC}">
              <c16:uniqueId val="{00000004-8919-4A8D-8129-F22F2FEB8C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0.14192377581147575</c:v>
                </c:pt>
              </c:numCache>
            </c:numRef>
          </c:val>
          <c:extLst>
            <c:ext xmlns:c16="http://schemas.microsoft.com/office/drawing/2014/chart" uri="{C3380CC4-5D6E-409C-BE32-E72D297353CC}">
              <c16:uniqueId val="{00000005-8919-4A8D-8129-F22F2FEB8C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4.2183324284742696E-2</c:v>
                </c:pt>
              </c:numCache>
            </c:numRef>
          </c:val>
          <c:extLst>
            <c:ext xmlns:c16="http://schemas.microsoft.com/office/drawing/2014/chart" uri="{C3380CC4-5D6E-409C-BE32-E72D297353CC}">
              <c16:uniqueId val="{00000006-8919-4A8D-8129-F22F2FEB8C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19-4A8D-8129-F22F2FEB8C3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7.8354710628381499</c:v>
                </c:pt>
              </c:numCache>
            </c:numRef>
          </c:xVal>
          <c:yVal>
            <c:numLit>
              <c:formatCode>General</c:formatCode>
              <c:ptCount val="1"/>
              <c:pt idx="0">
                <c:v>1</c:v>
              </c:pt>
            </c:numLit>
          </c:yVal>
          <c:smooth val="0"/>
          <c:extLst>
            <c:ext xmlns:c16="http://schemas.microsoft.com/office/drawing/2014/chart" uri="{C3380CC4-5D6E-409C-BE32-E72D297353CC}">
              <c16:uniqueId val="{00000008-8919-4A8D-8129-F22F2FEB8C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19-4A8D-8129-F22F2FEB8C31}"/>
              </c:ext>
            </c:extLst>
          </c:dPt>
          <c:xVal>
            <c:numRef>
              <c:f>Sheet1!$B$12</c:f>
              <c:numCache>
                <c:formatCode>General</c:formatCode>
                <c:ptCount val="1"/>
                <c:pt idx="0">
                  <c:v>7.3414295038730222</c:v>
                </c:pt>
              </c:numCache>
            </c:numRef>
          </c:xVal>
          <c:yVal>
            <c:numLit>
              <c:formatCode>General</c:formatCode>
              <c:ptCount val="1"/>
              <c:pt idx="0">
                <c:v>1</c:v>
              </c:pt>
            </c:numLit>
          </c:yVal>
          <c:smooth val="0"/>
          <c:extLst>
            <c:ext xmlns:c16="http://schemas.microsoft.com/office/drawing/2014/chart" uri="{C3380CC4-5D6E-409C-BE32-E72D297353CC}">
              <c16:uniqueId val="{0000000A-8919-4A8D-8129-F22F2FEB8C3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919-4A8D-8129-F22F2FEB8C3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6.0068970604507053</c:v>
                </c:pt>
              </c:numCache>
            </c:numRef>
          </c:val>
          <c:extLst>
            <c:ext xmlns:c16="http://schemas.microsoft.com/office/drawing/2014/chart" uri="{C3380CC4-5D6E-409C-BE32-E72D297353CC}">
              <c16:uniqueId val="{00000000-79AB-43B1-8754-81411066753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0.26519871960017394</c:v>
                </c:pt>
              </c:numCache>
            </c:numRef>
          </c:val>
          <c:extLst>
            <c:ext xmlns:c16="http://schemas.microsoft.com/office/drawing/2014/chart" uri="{C3380CC4-5D6E-409C-BE32-E72D297353CC}">
              <c16:uniqueId val="{00000001-79AB-43B1-8754-81411066753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0.44629302229514778</c:v>
                </c:pt>
              </c:numCache>
            </c:numRef>
          </c:val>
          <c:extLst>
            <c:ext xmlns:c16="http://schemas.microsoft.com/office/drawing/2014/chart" uri="{C3380CC4-5D6E-409C-BE32-E72D297353CC}">
              <c16:uniqueId val="{00000002-79AB-43B1-8754-81411066753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0.12442315789452163</c:v>
                </c:pt>
              </c:numCache>
            </c:numRef>
          </c:val>
          <c:extLst>
            <c:ext xmlns:c16="http://schemas.microsoft.com/office/drawing/2014/chart" uri="{C3380CC4-5D6E-409C-BE32-E72D297353CC}">
              <c16:uniqueId val="{00000003-79AB-43B1-8754-81411066753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1.2989600475504792</c:v>
                </c:pt>
              </c:numCache>
            </c:numRef>
          </c:val>
          <c:extLst>
            <c:ext xmlns:c16="http://schemas.microsoft.com/office/drawing/2014/chart" uri="{C3380CC4-5D6E-409C-BE32-E72D297353CC}">
              <c16:uniqueId val="{00000004-79AB-43B1-8754-81411066753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0.12442315789452252</c:v>
                </c:pt>
              </c:numCache>
            </c:numRef>
          </c:val>
          <c:extLst>
            <c:ext xmlns:c16="http://schemas.microsoft.com/office/drawing/2014/chart" uri="{C3380CC4-5D6E-409C-BE32-E72D297353CC}">
              <c16:uniqueId val="{00000005-79AB-43B1-8754-81411066753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0.44629302229514778</c:v>
                </c:pt>
              </c:numCache>
            </c:numRef>
          </c:val>
          <c:extLst>
            <c:ext xmlns:c16="http://schemas.microsoft.com/office/drawing/2014/chart" uri="{C3380CC4-5D6E-409C-BE32-E72D297353CC}">
              <c16:uniqueId val="{00000006-79AB-43B1-8754-81411066753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7.7601902109391219E-2</c:v>
                </c:pt>
              </c:numCache>
            </c:numRef>
          </c:val>
          <c:extLst>
            <c:ext xmlns:c16="http://schemas.microsoft.com/office/drawing/2014/chart" uri="{C3380CC4-5D6E-409C-BE32-E72D297353CC}">
              <c16:uniqueId val="{00000007-79AB-43B1-8754-81411066753D}"/>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7.6143004769939449</c:v>
                </c:pt>
              </c:numCache>
            </c:numRef>
          </c:xVal>
          <c:yVal>
            <c:numLit>
              <c:formatCode>General</c:formatCode>
              <c:ptCount val="1"/>
              <c:pt idx="0">
                <c:v>1</c:v>
              </c:pt>
            </c:numLit>
          </c:yVal>
          <c:smooth val="0"/>
          <c:extLst>
            <c:ext xmlns:c16="http://schemas.microsoft.com/office/drawing/2014/chart" uri="{C3380CC4-5D6E-409C-BE32-E72D297353CC}">
              <c16:uniqueId val="{00000008-79AB-43B1-8754-81411066753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9AB-43B1-8754-81411066753D}"/>
              </c:ext>
            </c:extLst>
          </c:dPt>
          <c:xVal>
            <c:numRef>
              <c:f>Sheet1!$B$12</c:f>
              <c:numCache>
                <c:formatCode>General</c:formatCode>
                <c:ptCount val="1"/>
                <c:pt idx="0">
                  <c:v>7.4922919840157887</c:v>
                </c:pt>
              </c:numCache>
            </c:numRef>
          </c:xVal>
          <c:yVal>
            <c:numLit>
              <c:formatCode>General</c:formatCode>
              <c:ptCount val="1"/>
              <c:pt idx="0">
                <c:v>1</c:v>
              </c:pt>
            </c:numLit>
          </c:yVal>
          <c:smooth val="0"/>
          <c:extLst>
            <c:ext xmlns:c16="http://schemas.microsoft.com/office/drawing/2014/chart" uri="{C3380CC4-5D6E-409C-BE32-E72D297353CC}">
              <c16:uniqueId val="{0000000A-79AB-43B1-8754-81411066753D}"/>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79AB-43B1-8754-81411066753D}"/>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4.4450212854324578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0.17967541323793856</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0.47603882658584951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0.13271606573549111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1.3855368242994635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0.13271606573549022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0.47603882658584951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7.4985284881829095E-2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7.1347936279071069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5.9262200031414682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756992753623189"/>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Q12. Did you have to repeat your mental health history to your NHS mental health team?</a:t>
                    </a:r>
                    <a:endParaRPr lang="en-GB" sz="1000"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7.8143832062896594</c:v>
                </c:pt>
              </c:numCache>
            </c:numRef>
          </c:val>
          <c:extLst>
            <c:ext xmlns:c16="http://schemas.microsoft.com/office/drawing/2014/chart" uri="{C3380CC4-5D6E-409C-BE32-E72D297353CC}">
              <c16:uniqueId val="{00000000-0E51-495E-A027-022C9F9B9EE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E51-495E-A027-022C9F9B9EE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0.27700939841672056</c:v>
                </c:pt>
              </c:numCache>
            </c:numRef>
          </c:val>
          <c:extLst>
            <c:ext xmlns:c16="http://schemas.microsoft.com/office/drawing/2014/chart" uri="{C3380CC4-5D6E-409C-BE32-E72D297353CC}">
              <c16:uniqueId val="{00000002-0E51-495E-A027-022C9F9B9EE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0.14145737089745403</c:v>
                </c:pt>
              </c:numCache>
            </c:numRef>
          </c:val>
          <c:extLst>
            <c:ext xmlns:c16="http://schemas.microsoft.com/office/drawing/2014/chart" uri="{C3380CC4-5D6E-409C-BE32-E72D297353CC}">
              <c16:uniqueId val="{00000003-0E51-495E-A027-022C9F9B9EE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1.476794805216965</c:v>
                </c:pt>
              </c:numCache>
            </c:numRef>
          </c:val>
          <c:extLst>
            <c:ext xmlns:c16="http://schemas.microsoft.com/office/drawing/2014/chart" uri="{C3380CC4-5D6E-409C-BE32-E72D297353CC}">
              <c16:uniqueId val="{00000004-0E51-495E-A027-022C9F9B9EE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6.7740591022142027E-2</c:v>
                </c:pt>
              </c:numCache>
            </c:numRef>
          </c:val>
          <c:extLst>
            <c:ext xmlns:c16="http://schemas.microsoft.com/office/drawing/2014/chart" uri="{C3380CC4-5D6E-409C-BE32-E72D297353CC}">
              <c16:uniqueId val="{00000005-0E51-495E-A027-022C9F9B9EE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E51-495E-A027-022C9F9B9EE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E51-495E-A027-022C9F9B9EE5}"/>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8.8688567550298707</c:v>
                </c:pt>
              </c:numCache>
            </c:numRef>
          </c:xVal>
          <c:yVal>
            <c:numLit>
              <c:formatCode>General</c:formatCode>
              <c:ptCount val="1"/>
              <c:pt idx="0">
                <c:v>1</c:v>
              </c:pt>
            </c:numLit>
          </c:yVal>
          <c:smooth val="0"/>
          <c:extLst>
            <c:ext xmlns:c16="http://schemas.microsoft.com/office/drawing/2014/chart" uri="{C3380CC4-5D6E-409C-BE32-E72D297353CC}">
              <c16:uniqueId val="{00000008-0E51-495E-A027-022C9F9B9EE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E51-495E-A027-022C9F9B9EE5}"/>
              </c:ext>
            </c:extLst>
          </c:dPt>
          <c:xVal>
            <c:numRef>
              <c:f>Sheet1!$B$12</c:f>
              <c:numCache>
                <c:formatCode>General</c:formatCode>
                <c:ptCount val="1"/>
                <c:pt idx="0">
                  <c:v>8.9712473782123165</c:v>
                </c:pt>
              </c:numCache>
            </c:numRef>
          </c:xVal>
          <c:yVal>
            <c:numLit>
              <c:formatCode>General</c:formatCode>
              <c:ptCount val="1"/>
              <c:pt idx="0">
                <c:v>1</c:v>
              </c:pt>
            </c:numLit>
          </c:yVal>
          <c:smooth val="0"/>
          <c:extLst>
            <c:ext xmlns:c16="http://schemas.microsoft.com/office/drawing/2014/chart" uri="{C3380CC4-5D6E-409C-BE32-E72D297353CC}">
              <c16:uniqueId val="{0000000A-0E51-495E-A027-022C9F9B9EE5}"/>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0E51-495E-A027-022C9F9B9EE5}"/>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5.230626428027418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0.43108403186837041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0.16202421518648702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1.6915097303782076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0.16202421518648702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0.21802041792342219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7.2098384266463604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6.6694895402713792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069794685990339"/>
                  <c:y val="-1.3248719661545312E-3"/>
                </c:manualLayout>
              </c:layout>
              <c:tx>
                <c:rich>
                  <a:bodyPr/>
                  <a:lstStyle/>
                  <a:p>
                    <a:r>
                      <a:rPr lang="en-GB" dirty="0"/>
                      <a:t>Q15.</a:t>
                    </a:r>
                    <a:r>
                      <a:rPr lang="en-GB" baseline="0" dirty="0"/>
                      <a:t> did your NHS mental health team involve you in a plan for your care?</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5.9289102976418766</c:v>
                </c:pt>
              </c:numCache>
            </c:numRef>
          </c:val>
          <c:extLst>
            <c:ext xmlns:c16="http://schemas.microsoft.com/office/drawing/2014/chart" uri="{C3380CC4-5D6E-409C-BE32-E72D297353CC}">
              <c16:uniqueId val="{00000000-87B3-4BD2-8843-1ACDB86EB85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0.12847087927242651</c:v>
                </c:pt>
              </c:numCache>
            </c:numRef>
          </c:val>
          <c:extLst>
            <c:ext xmlns:c16="http://schemas.microsoft.com/office/drawing/2014/chart" uri="{C3380CC4-5D6E-409C-BE32-E72D297353CC}">
              <c16:uniqueId val="{00000001-87B3-4BD2-8843-1ACDB86EB85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0.582300702249265</c:v>
                </c:pt>
              </c:numCache>
            </c:numRef>
          </c:val>
          <c:extLst>
            <c:ext xmlns:c16="http://schemas.microsoft.com/office/drawing/2014/chart" uri="{C3380CC4-5D6E-409C-BE32-E72D297353CC}">
              <c16:uniqueId val="{00000002-87B3-4BD2-8843-1ACDB86EB85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0.16234108220078092</c:v>
                </c:pt>
              </c:numCache>
            </c:numRef>
          </c:val>
          <c:extLst>
            <c:ext xmlns:c16="http://schemas.microsoft.com/office/drawing/2014/chart" uri="{C3380CC4-5D6E-409C-BE32-E72D297353CC}">
              <c16:uniqueId val="{00000003-87B3-4BD2-8843-1ACDB86EB85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1.6948177768778994</c:v>
                </c:pt>
              </c:numCache>
            </c:numRef>
          </c:val>
          <c:extLst>
            <c:ext xmlns:c16="http://schemas.microsoft.com/office/drawing/2014/chart" uri="{C3380CC4-5D6E-409C-BE32-E72D297353CC}">
              <c16:uniqueId val="{00000004-87B3-4BD2-8843-1ACDB86EB85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0.16234108220078092</c:v>
                </c:pt>
              </c:numCache>
            </c:numRef>
          </c:val>
          <c:extLst>
            <c:ext xmlns:c16="http://schemas.microsoft.com/office/drawing/2014/chart" uri="{C3380CC4-5D6E-409C-BE32-E72D297353CC}">
              <c16:uniqueId val="{00000005-87B3-4BD2-8843-1ACDB86EB85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0.33088323815668375</c:v>
                </c:pt>
              </c:numCache>
            </c:numRef>
          </c:val>
          <c:extLst>
            <c:ext xmlns:c16="http://schemas.microsoft.com/office/drawing/2014/chart" uri="{C3380CC4-5D6E-409C-BE32-E72D297353CC}">
              <c16:uniqueId val="{00000006-87B3-4BD2-8843-1ACDB86EB85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7B3-4BD2-8843-1ACDB86EB85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8.0963560490557551</c:v>
                </c:pt>
              </c:numCache>
            </c:numRef>
          </c:xVal>
          <c:yVal>
            <c:numLit>
              <c:formatCode>General</c:formatCode>
              <c:ptCount val="1"/>
              <c:pt idx="0">
                <c:v>1</c:v>
              </c:pt>
            </c:numLit>
          </c:yVal>
          <c:smooth val="0"/>
          <c:extLst>
            <c:ext xmlns:c16="http://schemas.microsoft.com/office/drawing/2014/chart" uri="{C3380CC4-5D6E-409C-BE32-E72D297353CC}">
              <c16:uniqueId val="{00000008-87B3-4BD2-8843-1ACDB86EB85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7B3-4BD2-8843-1ACDB86EB85F}"/>
              </c:ext>
            </c:extLst>
          </c:dPt>
          <c:xVal>
            <c:numRef>
              <c:f>Sheet1!$B$12</c:f>
              <c:numCache>
                <c:formatCode>General</c:formatCode>
                <c:ptCount val="1"/>
                <c:pt idx="0">
                  <c:v>7.6494318498032987</c:v>
                </c:pt>
              </c:numCache>
            </c:numRef>
          </c:xVal>
          <c:yVal>
            <c:numLit>
              <c:formatCode>General</c:formatCode>
              <c:ptCount val="1"/>
              <c:pt idx="0">
                <c:v>1</c:v>
              </c:pt>
            </c:numLit>
          </c:yVal>
          <c:smooth val="0"/>
          <c:extLst>
            <c:ext xmlns:c16="http://schemas.microsoft.com/office/drawing/2014/chart" uri="{C3380CC4-5D6E-409C-BE32-E72D297353CC}">
              <c16:uniqueId val="{0000000A-87B3-4BD2-8843-1ACDB86EB85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87B3-4BD2-8843-1ACDB86EB85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5.6407107637919802</c:v>
                </c:pt>
              </c:numCache>
            </c:numRef>
          </c:val>
          <c:extLst>
            <c:ext xmlns:c16="http://schemas.microsoft.com/office/drawing/2014/chart" uri="{C3380CC4-5D6E-409C-BE32-E72D297353CC}">
              <c16:uniqueId val="{00000000-4836-4734-8E8B-AFB3B57729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0.21285046266784757</c:v>
                </c:pt>
              </c:numCache>
            </c:numRef>
          </c:val>
          <c:extLst>
            <c:ext xmlns:c16="http://schemas.microsoft.com/office/drawing/2014/chart" uri="{C3380CC4-5D6E-409C-BE32-E72D297353CC}">
              <c16:uniqueId val="{00000001-4836-4734-8E8B-AFB3B57729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0.50117440785394063</c:v>
                </c:pt>
              </c:numCache>
            </c:numRef>
          </c:val>
          <c:extLst>
            <c:ext xmlns:c16="http://schemas.microsoft.com/office/drawing/2014/chart" uri="{C3380CC4-5D6E-409C-BE32-E72D297353CC}">
              <c16:uniqueId val="{00000002-4836-4734-8E8B-AFB3B57729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0.13972367786620943</c:v>
                </c:pt>
              </c:numCache>
            </c:numRef>
          </c:val>
          <c:extLst>
            <c:ext xmlns:c16="http://schemas.microsoft.com/office/drawing/2014/chart" uri="{C3380CC4-5D6E-409C-BE32-E72D297353CC}">
              <c16:uniqueId val="{00000003-4836-4734-8E8B-AFB3B57729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1.4586952968906282</c:v>
                </c:pt>
              </c:numCache>
            </c:numRef>
          </c:val>
          <c:extLst>
            <c:ext xmlns:c16="http://schemas.microsoft.com/office/drawing/2014/chart" uri="{C3380CC4-5D6E-409C-BE32-E72D297353CC}">
              <c16:uniqueId val="{00000004-4836-4734-8E8B-AFB3B57729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0.13972367786621032</c:v>
                </c:pt>
              </c:numCache>
            </c:numRef>
          </c:val>
          <c:extLst>
            <c:ext xmlns:c16="http://schemas.microsoft.com/office/drawing/2014/chart" uri="{C3380CC4-5D6E-409C-BE32-E72D297353CC}">
              <c16:uniqueId val="{00000005-4836-4734-8E8B-AFB3B57729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6.9011422461260352E-2</c:v>
                </c:pt>
              </c:numCache>
            </c:numRef>
          </c:val>
          <c:extLst>
            <c:ext xmlns:c16="http://schemas.microsoft.com/office/drawing/2014/chart" uri="{C3380CC4-5D6E-409C-BE32-E72D297353CC}">
              <c16:uniqueId val="{00000006-4836-4734-8E8B-AFB3B57729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836-4734-8E8B-AFB3B57729B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7.9256943181939699</c:v>
                </c:pt>
              </c:numCache>
            </c:numRef>
          </c:xVal>
          <c:yVal>
            <c:numLit>
              <c:formatCode>General</c:formatCode>
              <c:ptCount val="1"/>
              <c:pt idx="0">
                <c:v>1</c:v>
              </c:pt>
            </c:numLit>
          </c:yVal>
          <c:smooth val="0"/>
          <c:extLst>
            <c:ext xmlns:c16="http://schemas.microsoft.com/office/drawing/2014/chart" uri="{C3380CC4-5D6E-409C-BE32-E72D297353CC}">
              <c16:uniqueId val="{00000008-4836-4734-8E8B-AFB3B57729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836-4734-8E8B-AFB3B57729B4}"/>
              </c:ext>
            </c:extLst>
          </c:dPt>
          <c:xVal>
            <c:numRef>
              <c:f>Sheet1!$B$12</c:f>
              <c:numCache>
                <c:formatCode>General</c:formatCode>
                <c:ptCount val="1"/>
                <c:pt idx="0">
                  <c:v>7.2238069606252919</c:v>
                </c:pt>
              </c:numCache>
            </c:numRef>
          </c:xVal>
          <c:yVal>
            <c:numLit>
              <c:formatCode>General</c:formatCode>
              <c:ptCount val="1"/>
              <c:pt idx="0">
                <c:v>1</c:v>
              </c:pt>
            </c:numLit>
          </c:yVal>
          <c:smooth val="0"/>
          <c:extLst>
            <c:ext xmlns:c16="http://schemas.microsoft.com/office/drawing/2014/chart" uri="{C3380CC4-5D6E-409C-BE32-E72D297353CC}">
              <c16:uniqueId val="{0000000A-4836-4734-8E8B-AFB3B57729B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836-4734-8E8B-AFB3B57729B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45E-404F-BA9B-7BED8A281086}"/>
              </c:ext>
            </c:extLst>
          </c:dPt>
          <c:cat>
            <c:numRef>
              <c:f>Sheet1!$A$11</c:f>
              <c:numCache>
                <c:formatCode>General</c:formatCode>
                <c:ptCount val="1"/>
              </c:numCache>
            </c:numRef>
          </c:cat>
          <c:val>
            <c:numRef>
              <c:f>Sheet1!$B$11</c:f>
              <c:numCache>
                <c:formatCode>General</c:formatCode>
                <c:ptCount val="1"/>
                <c:pt idx="0">
                  <c:v>7.3943896173000647</c:v>
                </c:pt>
              </c:numCache>
            </c:numRef>
          </c:val>
          <c:extLst>
            <c:ext xmlns:c16="http://schemas.microsoft.com/office/drawing/2014/chart" uri="{C3380CC4-5D6E-409C-BE32-E72D297353CC}">
              <c16:uniqueId val="{00000002-D45E-404F-BA9B-7BED8A281086}"/>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7.5116175633075679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1.5507840213963826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8.9540936330635645E-2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8.1924501775190048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8.2805390677765089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76001221066513"/>
                  <c:y val="-1.3245936317078601E-3"/>
                </c:manualLayout>
              </c:layout>
              <c:tx>
                <c:rich>
                  <a:bodyPr/>
                  <a:lstStyle/>
                  <a:p>
                    <a:r>
                      <a:rPr lang="en-GB" dirty="0"/>
                      <a:t>Q19. Have you been given a diagnosis</a:t>
                    </a:r>
                    <a:r>
                      <a:rPr lang="en-GB" baseline="0" dirty="0"/>
                      <a:t> for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18127246376811595"/>
                      <c:h val="0.24296704520151413"/>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0.33348668366780565</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0.33601902933198424</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9.3679593122762306E-2</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0.97800160996083019</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9.3679593122763194E-2</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0.33601902933198424</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9.9466933895623555E-2</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5.6661622437124493</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5169-40CA-A1AA-1276A4B4ED85}"/>
              </c:ext>
            </c:extLst>
          </c:dPt>
          <c:cat>
            <c:numRef>
              <c:f>Sheet1!$A$11</c:f>
              <c:numCache>
                <c:formatCode>General</c:formatCode>
                <c:ptCount val="1"/>
              </c:numCache>
            </c:numRef>
          </c:cat>
          <c:val>
            <c:numRef>
              <c:f>Sheet1!$B$11</c:f>
              <c:numCache>
                <c:formatCode>General</c:formatCode>
                <c:ptCount val="1"/>
                <c:pt idx="0">
                  <c:v>8.9517331786044299</c:v>
                </c:pt>
              </c:numCache>
            </c:numRef>
          </c:val>
          <c:extLst>
            <c:ext xmlns:c16="http://schemas.microsoft.com/office/drawing/2014/chart" uri="{C3380CC4-5D6E-409C-BE32-E72D297353CC}">
              <c16:uniqueId val="{00000002-5169-40CA-A1AA-1276A4B4ED8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388-4376-B4C8-B6726681F0C9}"/>
              </c:ext>
            </c:extLst>
          </c:dPt>
          <c:cat>
            <c:numRef>
              <c:f>Sheet1!$A$11</c:f>
              <c:numCache>
                <c:formatCode>General</c:formatCode>
                <c:ptCount val="1"/>
              </c:numCache>
            </c:numRef>
          </c:cat>
          <c:val>
            <c:numRef>
              <c:f>Sheet1!$B$11</c:f>
              <c:numCache>
                <c:formatCode>General</c:formatCode>
                <c:ptCount val="1"/>
                <c:pt idx="0">
                  <c:v>8.5664649420130221</c:v>
                </c:pt>
              </c:numCache>
            </c:numRef>
          </c:val>
          <c:extLst>
            <c:ext xmlns:c16="http://schemas.microsoft.com/office/drawing/2014/chart" uri="{C3380CC4-5D6E-409C-BE32-E72D297353CC}">
              <c16:uniqueId val="{00000002-8388-4376-B4C8-B6726681F0C9}"/>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A1B-4329-A63D-2A052FA4AE00}"/>
              </c:ext>
            </c:extLst>
          </c:dPt>
          <c:cat>
            <c:numRef>
              <c:f>Sheet1!$A$11</c:f>
              <c:numCache>
                <c:formatCode>General</c:formatCode>
                <c:ptCount val="1"/>
              </c:numCache>
            </c:numRef>
          </c:cat>
          <c:val>
            <c:numRef>
              <c:f>Sheet1!$B$11</c:f>
              <c:numCache>
                <c:formatCode>General</c:formatCode>
                <c:ptCount val="1"/>
                <c:pt idx="0">
                  <c:v>6.4810527181060937</c:v>
                </c:pt>
              </c:numCache>
            </c:numRef>
          </c:val>
          <c:extLst>
            <c:ext xmlns:c16="http://schemas.microsoft.com/office/drawing/2014/chart" uri="{C3380CC4-5D6E-409C-BE32-E72D297353CC}">
              <c16:uniqueId val="{00000002-EA1B-4329-A63D-2A052FA4AE00}"/>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3991-4176-8C9E-6FD2F61695D7}"/>
              </c:ext>
            </c:extLst>
          </c:dPt>
          <c:cat>
            <c:numRef>
              <c:f>Sheet1!$A$11</c:f>
              <c:numCache>
                <c:formatCode>General</c:formatCode>
                <c:ptCount val="1"/>
              </c:numCache>
            </c:numRef>
          </c:cat>
          <c:val>
            <c:numRef>
              <c:f>Sheet1!$B$11</c:f>
              <c:numCache>
                <c:formatCode>General</c:formatCode>
                <c:ptCount val="1"/>
                <c:pt idx="0">
                  <c:v>6.9187389659520804</c:v>
                </c:pt>
              </c:numCache>
            </c:numRef>
          </c:val>
          <c:extLst>
            <c:ext xmlns:c16="http://schemas.microsoft.com/office/drawing/2014/chart" uri="{C3380CC4-5D6E-409C-BE32-E72D297353CC}">
              <c16:uniqueId val="{00000002-3991-4176-8C9E-6FD2F61695D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1F0-4311-A4B0-7451CFF136BC}"/>
              </c:ext>
            </c:extLst>
          </c:dPt>
          <c:cat>
            <c:numRef>
              <c:f>Sheet1!$A$11</c:f>
              <c:numCache>
                <c:formatCode>General</c:formatCode>
                <c:ptCount val="1"/>
              </c:numCache>
            </c:numRef>
          </c:cat>
          <c:val>
            <c:numRef>
              <c:f>Sheet1!$B$11</c:f>
              <c:numCache>
                <c:formatCode>General</c:formatCode>
                <c:ptCount val="1"/>
                <c:pt idx="0">
                  <c:v>9.093604590140993</c:v>
                </c:pt>
              </c:numCache>
            </c:numRef>
          </c:val>
          <c:extLst>
            <c:ext xmlns:c16="http://schemas.microsoft.com/office/drawing/2014/chart" uri="{C3380CC4-5D6E-409C-BE32-E72D297353CC}">
              <c16:uniqueId val="{00000002-41F0-4311-A4B0-7451CFF136BC}"/>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29-456F-BA21-29EC6CD26095}"/>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4029-456F-BA21-29EC6CD2609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A92-460B-B8D3-2DE19F10EFB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DA92-460B-B8D3-2DE19F10EFB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9D4F-49C7-9FE6-9E9E3A8997D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9D4F-49C7-9FE6-9E9E3A8997D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6.3279703421339732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0.59335298470718278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0.19639660991571084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2.0503526358905866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0.19639660991571084</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3.5455713338450323E-4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8.2484101436759047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8.1428962547021602</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063756038647345"/>
                  <c:y val="-4.8591627699844132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Q26.</a:t>
                    </a:r>
                    <a:r>
                      <a:rPr lang="en-GB" baseline="0" dirty="0"/>
                      <a:t> Would you know who to contact out of office hours within the NHS if you had a crisis?</a:t>
                    </a:r>
                    <a:endParaRPr lang="en-GB"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297777777777775"/>
                      <c:h val="0.34901246938321084"/>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B200-44F3-9099-06ACC62E748B}"/>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B200-44F3-9099-06ACC62E748B}"/>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7.9974825565813923E-2</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0.32998884119068705</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9.1998421753826776E-2</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0.96045042030862682</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9.1998421753826776E-2</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0.32580422907985174</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6.906893309538944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6DF1-414C-A425-AC00861DCEE8}"/>
              </c:ext>
            </c:extLst>
          </c:dPt>
          <c:cat>
            <c:numRef>
              <c:f>Sheet1!$A$11</c:f>
              <c:numCache>
                <c:formatCode>General</c:formatCode>
                <c:ptCount val="1"/>
              </c:numCache>
            </c:numRef>
          </c:cat>
          <c:val>
            <c:numRef>
              <c:f>Sheet1!$B$11</c:f>
              <c:numCache>
                <c:formatCode>General</c:formatCode>
                <c:ptCount val="1"/>
                <c:pt idx="0">
                  <c:v>6.717538126942328</c:v>
                </c:pt>
              </c:numCache>
            </c:numRef>
          </c:val>
          <c:extLst>
            <c:ext xmlns:c16="http://schemas.microsoft.com/office/drawing/2014/chart" uri="{C3380CC4-5D6E-409C-BE32-E72D297353CC}">
              <c16:uniqueId val="{00000002-6DF1-414C-A425-AC00861DCEE8}"/>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DEBE-4C85-BCC7-4AFBE0D9365D}"/>
              </c:ext>
            </c:extLst>
          </c:dPt>
          <c:cat>
            <c:numRef>
              <c:f>Sheet1!$A$11</c:f>
              <c:numCache>
                <c:formatCode>General</c:formatCode>
                <c:ptCount val="1"/>
              </c:numCache>
            </c:numRef>
          </c:cat>
          <c:val>
            <c:numRef>
              <c:f>Sheet1!$B$11</c:f>
              <c:numCache>
                <c:formatCode>General</c:formatCode>
                <c:ptCount val="1"/>
                <c:pt idx="0">
                  <c:v>5.1392771642597888</c:v>
                </c:pt>
              </c:numCache>
            </c:numRef>
          </c:val>
          <c:extLst>
            <c:ext xmlns:c16="http://schemas.microsoft.com/office/drawing/2014/chart" uri="{C3380CC4-5D6E-409C-BE32-E72D297353CC}">
              <c16:uniqueId val="{00000002-DEBE-4C85-BCC7-4AFBE0D9365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EF42-42C4-BE2C-4CAA2A97967F}"/>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EF42-42C4-BE2C-4CAA2A97967F}"/>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EFE-4316-9060-9D9FFBFD5DB7}"/>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2EFE-4316-9060-9D9FFBFD5DB7}"/>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A4D2-4585-9EDD-72ED8048B615}"/>
              </c:ext>
            </c:extLst>
          </c:dPt>
          <c:cat>
            <c:numRef>
              <c:f>Sheet1!$A$11</c:f>
              <c:numCache>
                <c:formatCode>General</c:formatCode>
                <c:ptCount val="1"/>
              </c:numCache>
            </c:numRef>
          </c:cat>
          <c:val>
            <c:numRef>
              <c:f>Sheet1!$B$11</c:f>
              <c:numCache>
                <c:formatCode>General</c:formatCode>
                <c:ptCount val="1"/>
                <c:pt idx="0">
                  <c:v>7.6053572136411081</c:v>
                </c:pt>
              </c:numCache>
            </c:numRef>
          </c:val>
          <c:extLst>
            <c:ext xmlns:c16="http://schemas.microsoft.com/office/drawing/2014/chart" uri="{C3380CC4-5D6E-409C-BE32-E72D297353CC}">
              <c16:uniqueId val="{00000002-A4D2-4585-9EDD-72ED8048B61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912-4DF1-A71F-DB49741E5E4D}"/>
              </c:ext>
            </c:extLst>
          </c:dPt>
          <c:cat>
            <c:numRef>
              <c:f>Sheet1!$A$11</c:f>
              <c:numCache>
                <c:formatCode>General</c:formatCode>
                <c:ptCount val="1"/>
              </c:numCache>
            </c:numRef>
          </c:cat>
          <c:val>
            <c:numRef>
              <c:f>Sheet1!$B$11</c:f>
              <c:numCache>
                <c:formatCode>General</c:formatCode>
                <c:ptCount val="1"/>
                <c:pt idx="0">
                  <c:v>6.9863329392196549</c:v>
                </c:pt>
              </c:numCache>
            </c:numRef>
          </c:val>
          <c:extLst>
            <c:ext xmlns:c16="http://schemas.microsoft.com/office/drawing/2014/chart" uri="{C3380CC4-5D6E-409C-BE32-E72D297353CC}">
              <c16:uniqueId val="{00000002-4912-4DF1-A71F-DB49741E5E4D}"/>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8865-42AD-8EED-65DC5C6FC7FA}"/>
              </c:ext>
            </c:extLst>
          </c:dPt>
          <c:cat>
            <c:numRef>
              <c:f>Sheet1!$A$11</c:f>
              <c:numCache>
                <c:formatCode>General</c:formatCode>
                <c:ptCount val="1"/>
              </c:numCache>
            </c:numRef>
          </c:cat>
          <c:val>
            <c:numRef>
              <c:f>Sheet1!$B$11</c:f>
              <c:numCache>
                <c:formatCode>General</c:formatCode>
                <c:ptCount val="1"/>
              </c:numCache>
            </c:numRef>
          </c:val>
          <c:extLst>
            <c:ext xmlns:c16="http://schemas.microsoft.com/office/drawing/2014/chart" uri="{C3380CC4-5D6E-409C-BE32-E72D297353CC}">
              <c16:uniqueId val="{00000002-8865-42AD-8EED-65DC5C6FC7FA}"/>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Sheet1!$D$2:$D$36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Sheet1!$E$2:$E$36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Sheet1!$F$2:$F$36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Sheet1!$G$2:$G$36</c:f>
              <c:numCache>
                <c:formatCode>General</c:formatCode>
                <c:ptCount val="35"/>
                <c:pt idx="0">
                  <c:v>8.5415883861156026</c:v>
                </c:pt>
                <c:pt idx="1">
                  <c:v>8.6248698174498237</c:v>
                </c:pt>
                <c:pt idx="2">
                  <c:v>8.6453541372897078</c:v>
                </c:pt>
                <c:pt idx="3">
                  <c:v>8.7157359226690723</c:v>
                </c:pt>
                <c:pt idx="4">
                  <c:v>8.7913526835712581</c:v>
                </c:pt>
                <c:pt idx="5">
                  <c:v>8.8974350144558745</c:v>
                </c:pt>
                <c:pt idx="6">
                  <c:v>8.9030231400845992</c:v>
                </c:pt>
                <c:pt idx="7">
                  <c:v>8.9302116888953762</c:v>
                </c:pt>
                <c:pt idx="8">
                  <c:v>8.9855877436662581</c:v>
                </c:pt>
                <c:pt idx="9">
                  <c:v>8.9963560414166999</c:v>
                </c:pt>
                <c:pt idx="10">
                  <c:v>9.0010664770707436</c:v>
                </c:pt>
                <c:pt idx="11">
                  <c:v>9.0116881561978808</c:v>
                </c:pt>
                <c:pt idx="12">
                  <c:v>9.0274733130003817</c:v>
                </c:pt>
                <c:pt idx="13">
                  <c:v>9.0594878191195178</c:v>
                </c:pt>
                <c:pt idx="14">
                  <c:v>9.0995332332237808</c:v>
                </c:pt>
                <c:pt idx="15">
                  <c:v>9.1065177529588262</c:v>
                </c:pt>
                <c:pt idx="16">
                  <c:v>9.1389396246610595</c:v>
                </c:pt>
                <c:pt idx="17">
                  <c:v>9.1530855972820397</c:v>
                </c:pt>
                <c:pt idx="18">
                  <c:v>9.2096297695258702</c:v>
                </c:pt>
                <c:pt idx="19">
                  <c:v>9.2664017588326182</c:v>
                </c:pt>
                <c:pt idx="20">
                  <c:v>9.2973171601339395</c:v>
                </c:pt>
                <c:pt idx="21">
                  <c:v>9.326737243255506</c:v>
                </c:pt>
                <c:pt idx="22">
                  <c:v>9.3386642493835588</c:v>
                </c:pt>
                <c:pt idx="23">
                  <c:v>9.3588728958239074</c:v>
                </c:pt>
                <c:pt idx="24">
                  <c:v>9.3672100560213138</c:v>
                </c:pt>
                <c:pt idx="25">
                  <c:v>9.3674554785797479</c:v>
                </c:pt>
                <c:pt idx="26">
                  <c:v>9.4016394818623965</c:v>
                </c:pt>
                <c:pt idx="27">
                  <c:v>9.4262143361193154</c:v>
                </c:pt>
                <c:pt idx="28">
                  <c:v>9.508267117221898</c:v>
                </c:pt>
                <c:pt idx="29">
                  <c:v>9.5110885909227711</c:v>
                </c:pt>
                <c:pt idx="30">
                  <c:v>9.5265792563893932</c:v>
                </c:pt>
                <c:pt idx="31">
                  <c:v>9.5602004400091545</c:v>
                </c:pt>
                <c:pt idx="32">
                  <c:v>9.6071638500852536</c:v>
                </c:pt>
                <c:pt idx="33">
                  <c:v>#N/A</c:v>
                </c:pt>
                <c:pt idx="34">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Sheet1!$H$2:$H$36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9.626630314958275</c:v>
                </c:pt>
                <c:pt idx="34">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Sheet1!$I$2:$I$36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9.7889208521947353</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Sheet1!$J$2:$J$36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Sheet1!$A$2:$A$36</c:f>
              <c:strCache>
                <c:ptCount val="35"/>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strCache>
            </c:strRef>
          </c:cat>
          <c:val>
            <c:numRef>
              <c:f>Sheet1!$K$2:$K$36</c:f>
              <c:numCache>
                <c:formatCode>General</c:formatCode>
                <c:ptCount val="3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9.5602004400091545</c:v>
                </c:pt>
                <c:pt idx="32">
                  <c:v>#N/A</c:v>
                </c:pt>
                <c:pt idx="33">
                  <c:v>#N/A</c:v>
                </c:pt>
                <c:pt idx="34">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8.534492065205658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0.15883524993517639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0.17393263927077918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4.8491119416802064E-2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0.50624038040266583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4.8491119416802064E-2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0.17393263927077918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0.21618683028495589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9.6683601619103037</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9.1688712640297485</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296847826086956"/>
                  <c:y val="5.7448229792919168E-3"/>
                </c:manualLayout>
              </c:layout>
              <c:tx>
                <c:rich>
                  <a:bodyPr/>
                  <a:lstStyle/>
                  <a:p>
                    <a:r>
                      <a:rPr lang="en-GB" dirty="0"/>
                      <a:t>Q14.</a:t>
                    </a:r>
                    <a:r>
                      <a:rPr lang="en-GB" baseline="0" dirty="0"/>
                      <a:t> Did you NHS mental health team treat you with care and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8.5179832099236439</c:v>
                </c:pt>
              </c:numCache>
            </c:numRef>
          </c:val>
          <c:extLst>
            <c:ext xmlns:c16="http://schemas.microsoft.com/office/drawing/2014/chart" uri="{C3380CC4-5D6E-409C-BE32-E72D297353CC}">
              <c16:uniqueId val="{00000000-9640-47B9-9A1B-3511AC3111E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40-47B9-9A1B-3511AC3111E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5.7089297935315031E-2</c:v>
                </c:pt>
              </c:numCache>
            </c:numRef>
          </c:val>
          <c:extLst>
            <c:ext xmlns:c16="http://schemas.microsoft.com/office/drawing/2014/chart" uri="{C3380CC4-5D6E-409C-BE32-E72D297353CC}">
              <c16:uniqueId val="{00000002-9640-47B9-9A1B-3511AC3111E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9.7376249369032664E-2</c:v>
                </c:pt>
              </c:numCache>
            </c:numRef>
          </c:val>
          <c:extLst>
            <c:ext xmlns:c16="http://schemas.microsoft.com/office/drawing/2014/chart" uri="{C3380CC4-5D6E-409C-BE32-E72D297353CC}">
              <c16:uniqueId val="{00000003-9640-47B9-9A1B-3511AC3111E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1.0165941746785947</c:v>
                </c:pt>
              </c:numCache>
            </c:numRef>
          </c:val>
          <c:extLst>
            <c:ext xmlns:c16="http://schemas.microsoft.com/office/drawing/2014/chart" uri="{C3380CC4-5D6E-409C-BE32-E72D297353CC}">
              <c16:uniqueId val="{00000004-9640-47B9-9A1B-3511AC3111E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3.6769625553800367E-2</c:v>
                </c:pt>
              </c:numCache>
            </c:numRef>
          </c:val>
          <c:extLst>
            <c:ext xmlns:c16="http://schemas.microsoft.com/office/drawing/2014/chart" uri="{C3380CC4-5D6E-409C-BE32-E72D297353CC}">
              <c16:uniqueId val="{00000005-9640-47B9-9A1B-3511AC3111E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640-47B9-9A1B-3511AC3111E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40-47B9-9A1B-3511AC3111E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9.4520407181080071</c:v>
                </c:pt>
              </c:numCache>
            </c:numRef>
          </c:xVal>
          <c:yVal>
            <c:numLit>
              <c:formatCode>General</c:formatCode>
              <c:ptCount val="1"/>
              <c:pt idx="0">
                <c:v>1</c:v>
              </c:pt>
            </c:numLit>
          </c:yVal>
          <c:smooth val="0"/>
          <c:extLst>
            <c:ext xmlns:c16="http://schemas.microsoft.com/office/drawing/2014/chart" uri="{C3380CC4-5D6E-409C-BE32-E72D297353CC}">
              <c16:uniqueId val="{00000008-9640-47B9-9A1B-3511AC3111E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40-47B9-9A1B-3511AC3111E2}"/>
              </c:ext>
            </c:extLst>
          </c:dPt>
          <c:xVal>
            <c:numRef>
              <c:f>Sheet1!$B$12</c:f>
              <c:numCache>
                <c:formatCode>General</c:formatCode>
                <c:ptCount val="1"/>
                <c:pt idx="0">
                  <c:v>9.1807458445672889</c:v>
                </c:pt>
              </c:numCache>
            </c:numRef>
          </c:xVal>
          <c:yVal>
            <c:numLit>
              <c:formatCode>General</c:formatCode>
              <c:ptCount val="1"/>
              <c:pt idx="0">
                <c:v>1</c:v>
              </c:pt>
            </c:numLit>
          </c:yVal>
          <c:smooth val="0"/>
          <c:extLst>
            <c:ext xmlns:c16="http://schemas.microsoft.com/office/drawing/2014/chart" uri="{C3380CC4-5D6E-409C-BE32-E72D297353CC}">
              <c16:uniqueId val="{0000000A-9640-47B9-9A1B-3511AC3111E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40-47B9-9A1B-3511AC3111E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0.30116405825464199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0.21784768737135174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6.0734306495244361E-2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0.63405750977552167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6.0734306495244361E-2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0.21784768737135174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0.32623329191948258</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4.8159562713834303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Sheet1!$D$2:$D$35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Sheet1!$E$2:$E$35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Sheet1!$F$2:$F$35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Sheet1!$G$2:$G$35</c:f>
              <c:numCache>
                <c:formatCode>General</c:formatCode>
                <c:ptCount val="34"/>
                <c:pt idx="0">
                  <c:v>7.369641309059384</c:v>
                </c:pt>
                <c:pt idx="1">
                  <c:v>7.4965937551235013</c:v>
                </c:pt>
                <c:pt idx="2">
                  <c:v>7.5450443599285819</c:v>
                </c:pt>
                <c:pt idx="3">
                  <c:v>7.5624314407837492</c:v>
                </c:pt>
                <c:pt idx="4">
                  <c:v>7.5723473382190667</c:v>
                </c:pt>
                <c:pt idx="5">
                  <c:v>7.6639149765211307</c:v>
                </c:pt>
                <c:pt idx="6">
                  <c:v>7.6837792975836292</c:v>
                </c:pt>
                <c:pt idx="7">
                  <c:v>7.7034624917800594</c:v>
                </c:pt>
                <c:pt idx="8">
                  <c:v>7.7266300293226289</c:v>
                </c:pt>
                <c:pt idx="9">
                  <c:v>7.733998147740655</c:v>
                </c:pt>
                <c:pt idx="10">
                  <c:v>7.7575805453516082</c:v>
                </c:pt>
                <c:pt idx="11">
                  <c:v>7.8053699138709378</c:v>
                </c:pt>
                <c:pt idx="12">
                  <c:v>7.822319415064662</c:v>
                </c:pt>
                <c:pt idx="13">
                  <c:v>7.829216277887725</c:v>
                </c:pt>
                <c:pt idx="14">
                  <c:v>7.8425992104944857</c:v>
                </c:pt>
                <c:pt idx="15">
                  <c:v>7.9540043743310527</c:v>
                </c:pt>
                <c:pt idx="16">
                  <c:v>7.9688414916870904</c:v>
                </c:pt>
                <c:pt idx="17">
                  <c:v>8.0194959135562609</c:v>
                </c:pt>
                <c:pt idx="18">
                  <c:v>8.0322150209683585</c:v>
                </c:pt>
                <c:pt idx="19">
                  <c:v>8.0516691473527544</c:v>
                </c:pt>
                <c:pt idx="20">
                  <c:v>8.0646383829876829</c:v>
                </c:pt>
                <c:pt idx="21">
                  <c:v>8.1123520586764464</c:v>
                </c:pt>
                <c:pt idx="22">
                  <c:v>8.1378512159624989</c:v>
                </c:pt>
                <c:pt idx="23">
                  <c:v>8.2059971741064412</c:v>
                </c:pt>
                <c:pt idx="24">
                  <c:v>8.2765616657768284</c:v>
                </c:pt>
                <c:pt idx="25">
                  <c:v>8.3598796422273622</c:v>
                </c:pt>
                <c:pt idx="26">
                  <c:v>8.3806907448539238</c:v>
                </c:pt>
                <c:pt idx="27">
                  <c:v>8.3948559649468084</c:v>
                </c:pt>
                <c:pt idx="28">
                  <c:v>8.4147665790694077</c:v>
                </c:pt>
                <c:pt idx="29">
                  <c:v>8.4419488362624673</c:v>
                </c:pt>
                <c:pt idx="30">
                  <c:v>#N/A</c:v>
                </c:pt>
                <c:pt idx="31">
                  <c:v>#N/A</c:v>
                </c:pt>
                <c:pt idx="32">
                  <c:v>#N/A</c:v>
                </c:pt>
                <c:pt idx="33">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Sheet1!$H$2:$H$35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8.5302692488844851</c:v>
                </c:pt>
                <c:pt idx="31">
                  <c:v>8.6068698048628711</c:v>
                </c:pt>
                <c:pt idx="32">
                  <c:v>#N/A</c:v>
                </c:pt>
                <c:pt idx="33">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Sheet1!$I$2:$I$35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8.7338408827629532</c:v>
                </c:pt>
                <c:pt idx="33">
                  <c:v>8.8185070807151487</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Sheet1!$J$2:$J$35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Sheet1!$A$2:$A$35</c:f>
              <c:strCache>
                <c:ptCount val="34"/>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strCache>
            </c:strRef>
          </c:cat>
          <c:val>
            <c:numRef>
              <c:f>Sheet1!$K$2:$K$35</c:f>
              <c:numCache>
                <c:formatCode>General</c:formatCode>
                <c:ptCount val="34"/>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8.4419488362624673</c:v>
                </c:pt>
                <c:pt idx="30">
                  <c:v>#N/A</c:v>
                </c:pt>
                <c:pt idx="31">
                  <c:v>#N/A</c:v>
                </c:pt>
                <c:pt idx="32">
                  <c:v>#N/A</c:v>
                </c:pt>
                <c:pt idx="33">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7.369641309059384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4.929019105074417E-2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9.6353064243005271E-2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1.0059122676891805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9.6353064243006159E-2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0.20095718442982857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8.4419488362624673</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8.0182406981977241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830664251207727"/>
                  <c:y val="5.7448229792919168E-3"/>
                </c:manualLayout>
              </c:layout>
              <c:tx>
                <c:rich>
                  <a:bodyPr/>
                  <a:lstStyle/>
                  <a:p>
                    <a:r>
                      <a:rPr lang="en-GB" dirty="0"/>
                      <a:t>Q38.</a:t>
                    </a:r>
                    <a:r>
                      <a:rPr lang="en-GB" baseline="0" dirty="0"/>
                      <a:t> Overall, in the last 12 months, how was your experience of using NHS mental health services?</a:t>
                    </a:r>
                    <a:endParaRPr lang="en-GB" dirty="0"/>
                  </a:p>
                </c:rich>
              </c:tx>
              <c:dLblPos val="r"/>
              <c:showLegendKey val="0"/>
              <c:showVal val="0"/>
              <c:showCatName val="0"/>
              <c:showSerName val="0"/>
              <c:showPercent val="0"/>
              <c:showBubbleSize val="0"/>
              <c:extLst>
                <c:ext xmlns:c15="http://schemas.microsoft.com/office/drawing/2012/chart" uri="{CE6537A1-D6FC-4f65-9D91-7224C49458BB}">
                  <c15:layout>
                    <c:manualLayout>
                      <c:w val="0.20295507246376812"/>
                      <c:h val="0.31681696726786907"/>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24BE-4677-A90E-3BBAD18AA9A5}"/>
              </c:ext>
            </c:extLst>
          </c:dPt>
          <c:cat>
            <c:numRef>
              <c:f>Sheet1!$A$11</c:f>
              <c:numCache>
                <c:formatCode>General</c:formatCode>
                <c:ptCount val="1"/>
              </c:numCache>
            </c:numRef>
          </c:cat>
          <c:val>
            <c:numRef>
              <c:f>Sheet1!$B$11</c:f>
              <c:numCache>
                <c:formatCode>General</c:formatCode>
                <c:ptCount val="1"/>
                <c:pt idx="0">
                  <c:v>2.9561351742400861</c:v>
                </c:pt>
              </c:numCache>
            </c:numRef>
          </c:val>
          <c:extLst>
            <c:ext xmlns:c16="http://schemas.microsoft.com/office/drawing/2014/chart" uri="{C3380CC4-5D6E-409C-BE32-E72D297353CC}">
              <c16:uniqueId val="{00000002-24BE-4677-A90E-3BBAD18AA9A5}"/>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6.45610751444244</c:v>
                </c:pt>
                <c:pt idx="1">
                  <c:v>5.6198332047380228</c:v>
                </c:pt>
                <c:pt idx="2">
                  <c:v>6.1538619703629216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6.9767068955018106</c:v>
                </c:pt>
                <c:pt idx="1">
                  <c:v>6.8364359728466209</c:v>
                </c:pt>
                <c:pt idx="2">
                  <c:v>7.0005228602477878</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6.6037163517046826</c:v>
                </c:pt>
                <c:pt idx="1">
                  <c:v>6.7620668851466661</c:v>
                </c:pt>
                <c:pt idx="2">
                  <c:v>6.7741388428031044</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6.9515621143112387</c:v>
                </c:pt>
                <c:pt idx="1">
                  <c:v>6.906893309538944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5.7869709141137626</c:v>
                </c:pt>
                <c:pt idx="1">
                  <c:v>5.7438039105145897</c:v>
                </c:pt>
                <c:pt idx="2">
                  <c:v>5.6661622437124493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6.1311138817096236</c:v>
                </c:pt>
                <c:pt idx="1">
                  <c:v>6.3228232669175517</c:v>
                </c:pt>
                <c:pt idx="2">
                  <c:v>6.3770743238031056</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4.5118725529157944</c:v>
                </c:pt>
                <c:pt idx="1">
                  <c:v>4.5475278218544739</c:v>
                </c:pt>
                <c:pt idx="2">
                  <c:v>4.8159562713834303</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0.49325547990732233</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0.20357841000187271</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5.6756138649254773E-2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0.59252600405076894</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5.6756138649255661E-2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0.20357841000187271</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0.37414519530569557</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7.8686908097328354</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6.3622070897624807</c:v>
                </c:pt>
                <c:pt idx="1">
                  <c:v>6.7761318203146583</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5.4878306489982114</c:v>
                </c:pt>
                <c:pt idx="1">
                  <c:v>5.4641847624682462</c:v>
                </c:pt>
                <c:pt idx="2">
                  <c:v>5.8202547170590124</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5.8091330771793928</c:v>
                </c:pt>
                <c:pt idx="1">
                  <c:v>5.7396132471144323</c:v>
                </c:pt>
                <c:pt idx="2">
                  <c:v>6.0838692706412214</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8.3816666554676669</c:v>
                </c:pt>
                <c:pt idx="1">
                  <c:v>8.7167682713307375</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7.750326041053512</c:v>
                </c:pt>
                <c:pt idx="1">
                  <c:v>7.8850728308705156</c:v>
                </c:pt>
                <c:pt idx="2">
                  <c:v>8.2984359402371588</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4.2445012863633149</c:v>
                </c:pt>
                <c:pt idx="1">
                  <c:v>4.2332988855648708</c:v>
                </c:pt>
                <c:pt idx="2">
                  <c:v>4.2936154079987157</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4.2284270319930828</c:v>
                </c:pt>
                <c:pt idx="1">
                  <c:v>4.3781452993320107</c:v>
                </c:pt>
                <c:pt idx="2">
                  <c:v>3.9915038121831929</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2.3048351161016489</c:v>
                </c:pt>
                <c:pt idx="1">
                  <c:v>2.181159980673173</c:v>
                </c:pt>
                <c:pt idx="2">
                  <c:v>2.3223295975866942</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5.3170467321010699</c:v>
                </c:pt>
                <c:pt idx="1">
                  <c:v>5.1749988939531066</c:v>
                </c:pt>
                <c:pt idx="2">
                  <c:v>5.5032596910667806</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3.6583945117068701</c:v>
                </c:pt>
                <c:pt idx="1">
                  <c:v>4.0377252578035341</c:v>
                </c:pt>
                <c:pt idx="2">
                  <c:v>4.1904251584509042</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19/03/2026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19/03/2026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10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21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21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21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142160"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RX2 | Sussex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11330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RX2 | Sussex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19/03/2026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chart" Target="../charts/chart112.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chart" Target="../charts/chart11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chart" Target="../charts/chart116.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chart" Target="../charts/chart117.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115.xml"/><Relationship Id="rId7" Type="http://schemas.openxmlformats.org/officeDocument/2006/relationships/slide" Target="slide74.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91.xml"/><Relationship Id="rId11" Type="http://schemas.openxmlformats.org/officeDocument/2006/relationships/slide" Target="slide14.xml"/><Relationship Id="rId5" Type="http://schemas.openxmlformats.org/officeDocument/2006/relationships/slide" Target="slide107.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108.xml"/><Relationship Id="rId9" Type="http://schemas.openxmlformats.org/officeDocument/2006/relationships/slide" Target="slide72.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chart" Target="../charts/chart46.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chart" Target="../charts/chart48.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8.xml"/><Relationship Id="rId5" Type="http://schemas.openxmlformats.org/officeDocument/2006/relationships/chart" Target="../charts/chart52.xml"/><Relationship Id="rId4" Type="http://schemas.openxmlformats.org/officeDocument/2006/relationships/chart" Target="../charts/chart51.xml"/></Relationships>
</file>

<file path=ppt/slides/_rels/slide48.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chart" Target="../charts/chart53.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chart" Target="../charts/chart55.xml"/><Relationship Id="rId1" Type="http://schemas.openxmlformats.org/officeDocument/2006/relationships/slideLayout" Target="../slideLayouts/slideLayout8.xml"/><Relationship Id="rId5" Type="http://schemas.openxmlformats.org/officeDocument/2006/relationships/chart" Target="../charts/chart58.xml"/><Relationship Id="rId4" Type="http://schemas.openxmlformats.org/officeDocument/2006/relationships/chart" Target="../charts/chart57.xml"/></Relationships>
</file>

<file path=ppt/slides/_rels/slide51.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8.xml"/><Relationship Id="rId5" Type="http://schemas.openxmlformats.org/officeDocument/2006/relationships/chart" Target="../charts/chart63.xml"/><Relationship Id="rId4" Type="http://schemas.openxmlformats.org/officeDocument/2006/relationships/chart" Target="../charts/chart62.xml"/></Relationships>
</file>

<file path=ppt/slides/_rels/slide54.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chart" Target="../charts/chart68.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8.xml"/><Relationship Id="rId5" Type="http://schemas.openxmlformats.org/officeDocument/2006/relationships/chart" Target="../charts/chart73.xml"/><Relationship Id="rId4" Type="http://schemas.openxmlformats.org/officeDocument/2006/relationships/chart" Target="../charts/chart72.xml"/></Relationships>
</file>

<file path=ppt/slides/_rels/slide63.xml.rels><?xml version="1.0" encoding="UTF-8" standalone="yes"?>
<Relationships xmlns="http://schemas.openxmlformats.org/package/2006/relationships"><Relationship Id="rId2" Type="http://schemas.openxmlformats.org/officeDocument/2006/relationships/chart" Target="../charts/chart7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chart" Target="../charts/chart77.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chart" Target="../charts/chart78.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chart" Target="../charts/chart80.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chart" Target="../charts/chart8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chart" Target="../charts/chart82.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84.xml"/></Relationships>
</file>

<file path=ppt/slides/_rels/slide76.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86.xml"/></Relationships>
</file>

<file path=ppt/slides/_rels/slide77.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88.xml"/></Relationships>
</file>

<file path=ppt/slides/_rels/slide78.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96.xml"/></Relationships>
</file>

<file path=ppt/slides/_rels/slide86.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98.xml"/></Relationships>
</file>

<file path=ppt/slides/_rels/slide87.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101.xml"/></Relationships>
</file>

<file path=ppt/slides/_rels/slide89.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chart" Target="../charts/chart104.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chart" Target="../charts/chart107.xml"/><Relationship Id="rId2" Type="http://schemas.openxmlformats.org/officeDocument/2006/relationships/chart" Target="../charts/chart10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chart" Target="../charts/chart108.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chart" Target="../charts/chart109.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Sussex Partnership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B361D-CC26-8BF6-7673-98DD6D39270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198D6D97-7894-78B7-1511-9FEC00731042}"/>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2D275BCD-19F6-B123-EE68-71AB9319415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organisation_info">
            <a:extLst>
              <a:ext uri="{FF2B5EF4-FFF2-40B4-BE49-F238E27FC236}">
                <a16:creationId xmlns:a16="http://schemas.microsoft.com/office/drawing/2014/main" id="{F50A59A4-2685-2ECE-696D-7A814F5E3ABC}"/>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5008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38AB9-4BB3-335B-30F6-A6F481A6985B}"/>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C99D3D1D-86C4-35CB-FAAC-9309FEDBA27A}"/>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5" name="Q26_t">
            <a:extLst>
              <a:ext uri="{FF2B5EF4-FFF2-40B4-BE49-F238E27FC236}">
                <a16:creationId xmlns:a16="http://schemas.microsoft.com/office/drawing/2014/main" id="{BDD47477-4DE8-62B6-C0FB-65942D24BF38}"/>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26_c" descr="Trust mean score trend data for Q7, plotted against the national average. ">
            <a:extLst>
              <a:ext uri="{FF2B5EF4-FFF2-40B4-BE49-F238E27FC236}">
                <a16:creationId xmlns:a16="http://schemas.microsoft.com/office/drawing/2014/main" id="{758E1ED2-47D3-82EB-54FB-71C2BC5940F9}"/>
              </a:ext>
            </a:extLst>
          </p:cNvPr>
          <p:cNvGraphicFramePr/>
          <p:nvPr>
            <p:extLst>
              <p:ext uri="{D42A27DB-BD31-4B8C-83A1-F6EECF244321}">
                <p14:modId xmlns:p14="http://schemas.microsoft.com/office/powerpoint/2010/main" val="154154718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26_sig" descr="Significant changes 2021 vs 2020&#10;Significant changes 2021 vs 2019" title="Significant changes">
            <a:extLst>
              <a:ext uri="{FF2B5EF4-FFF2-40B4-BE49-F238E27FC236}">
                <a16:creationId xmlns:a16="http://schemas.microsoft.com/office/drawing/2014/main" id="{3F1F4B7A-AD31-C8A2-B24B-30DD4275C8D7}"/>
              </a:ext>
            </a:extLst>
          </p:cNvPr>
          <p:cNvGraphicFramePr>
            <a:graphicFrameLocks noGrp="1"/>
          </p:cNvGraphicFramePr>
          <p:nvPr>
            <p:extLst>
              <p:ext uri="{D42A27DB-BD31-4B8C-83A1-F6EECF244321}">
                <p14:modId xmlns:p14="http://schemas.microsoft.com/office/powerpoint/2010/main" val="388181617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ED4517F4-AB29-8A16-CCF0-E05DD1C799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3315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ED42-38E6-605B-2ABD-7DB8653B0528}"/>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9ADE542F-ACB5-159A-EE44-C3495B706299}"/>
              </a:ext>
            </a:extLst>
          </p:cNvPr>
          <p:cNvSpPr>
            <a:spLocks noGrp="1"/>
          </p:cNvSpPr>
          <p:nvPr>
            <p:ph type="title"/>
          </p:nvPr>
        </p:nvSpPr>
        <p:spPr>
          <a:xfrm>
            <a:off x="419970" y="509078"/>
            <a:ext cx="11417697" cy="654856"/>
          </a:xfrm>
        </p:spPr>
        <p:txBody>
          <a:bodyPr>
            <a:normAutofit/>
          </a:bodyPr>
          <a:lstStyle/>
          <a:p>
            <a:r>
              <a:rPr lang="en-US" dirty="0"/>
              <a:t>Section 8. Support with other areas of life</a:t>
            </a:r>
            <a:endParaRPr lang="en-GB" dirty="0"/>
          </a:p>
        </p:txBody>
      </p:sp>
      <p:sp>
        <p:nvSpPr>
          <p:cNvPr id="12" name="Q33_t">
            <a:extLst>
              <a:ext uri="{FF2B5EF4-FFF2-40B4-BE49-F238E27FC236}">
                <a16:creationId xmlns:a16="http://schemas.microsoft.com/office/drawing/2014/main" id="{58FF3375-97F5-5F5C-7856-8DBEE7A35D43}"/>
              </a:ext>
            </a:extLst>
          </p:cNvPr>
          <p:cNvSpPr/>
          <p:nvPr/>
        </p:nvSpPr>
        <p:spPr>
          <a:xfrm>
            <a:off x="1032275"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15" name="Q33_c" descr="Trust mean score trend data for Q7, plotted against the national average. ">
            <a:extLst>
              <a:ext uri="{FF2B5EF4-FFF2-40B4-BE49-F238E27FC236}">
                <a16:creationId xmlns:a16="http://schemas.microsoft.com/office/drawing/2014/main" id="{28AF2D3C-FE44-28E2-3374-2244003E35E4}"/>
              </a:ext>
            </a:extLst>
          </p:cNvPr>
          <p:cNvGraphicFramePr/>
          <p:nvPr>
            <p:extLst>
              <p:ext uri="{D42A27DB-BD31-4B8C-83A1-F6EECF244321}">
                <p14:modId xmlns:p14="http://schemas.microsoft.com/office/powerpoint/2010/main" val="140785186"/>
              </p:ext>
            </p:extLst>
          </p:nvPr>
        </p:nvGraphicFramePr>
        <p:xfrm>
          <a:off x="413024" y="1120276"/>
          <a:ext cx="5468620" cy="3967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Q33_sig" descr="Significant changes 2021 vs 2020&#10;Significant changes 2021 vs 2019" title="Significant changes">
            <a:extLst>
              <a:ext uri="{FF2B5EF4-FFF2-40B4-BE49-F238E27FC236}">
                <a16:creationId xmlns:a16="http://schemas.microsoft.com/office/drawing/2014/main" id="{4A98520B-E4D5-7850-7938-1D7555AFCE53}"/>
              </a:ext>
            </a:extLst>
          </p:cNvPr>
          <p:cNvGraphicFramePr>
            <a:graphicFrameLocks noGrp="1"/>
          </p:cNvGraphicFramePr>
          <p:nvPr>
            <p:extLst>
              <p:ext uri="{D42A27DB-BD31-4B8C-83A1-F6EECF244321}">
                <p14:modId xmlns:p14="http://schemas.microsoft.com/office/powerpoint/2010/main" val="2119171185"/>
              </p:ext>
            </p:extLst>
          </p:nvPr>
        </p:nvGraphicFramePr>
        <p:xfrm>
          <a:off x="1252680"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444A9982-7ADB-8939-7948-FAD9915873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403785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48FD-06FE-6AA4-9547-CE389133D754}"/>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FBBDCC7D-CA21-6A30-CE30-16B9864A9786}"/>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 name="Q34_t">
            <a:extLst>
              <a:ext uri="{FF2B5EF4-FFF2-40B4-BE49-F238E27FC236}">
                <a16:creationId xmlns:a16="http://schemas.microsoft.com/office/drawing/2014/main" id="{3AD4512D-9504-21E9-2C0A-41323357D54D}"/>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A310C209-9A12-AC3A-7615-78890BBD60A8}"/>
              </a:ext>
            </a:extLst>
          </p:cNvPr>
          <p:cNvGraphicFramePr/>
          <p:nvPr>
            <p:extLst>
              <p:ext uri="{D42A27DB-BD31-4B8C-83A1-F6EECF244321}">
                <p14:modId xmlns:p14="http://schemas.microsoft.com/office/powerpoint/2010/main" val="127962434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4_sig" descr="Significant changes 2021 vs 2020&#10;Significant changes 2021 vs 2019" title="Significant changes">
            <a:extLst>
              <a:ext uri="{FF2B5EF4-FFF2-40B4-BE49-F238E27FC236}">
                <a16:creationId xmlns:a16="http://schemas.microsoft.com/office/drawing/2014/main" id="{BB381616-A5D9-71F2-B6CA-586D02F6F0A6}"/>
              </a:ext>
            </a:extLst>
          </p:cNvPr>
          <p:cNvGraphicFramePr>
            <a:graphicFrameLocks noGrp="1"/>
          </p:cNvGraphicFramePr>
          <p:nvPr>
            <p:extLst>
              <p:ext uri="{D42A27DB-BD31-4B8C-83A1-F6EECF244321}">
                <p14:modId xmlns:p14="http://schemas.microsoft.com/office/powerpoint/2010/main" val="25234083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867D67CE-A346-A861-F85C-21E44FA762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91660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2376-568D-5C09-8F3E-2CA039D888A3}"/>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EFDAB84-365D-4DD6-F3D9-58EE0CAAAE96}"/>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 name="Q39_t">
            <a:extLst>
              <a:ext uri="{FF2B5EF4-FFF2-40B4-BE49-F238E27FC236}">
                <a16:creationId xmlns:a16="http://schemas.microsoft.com/office/drawing/2014/main" id="{1F412B12-E1CB-4458-3CC6-D244A73CF6AD}"/>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14_t">
            <a:extLst>
              <a:ext uri="{FF2B5EF4-FFF2-40B4-BE49-F238E27FC236}">
                <a16:creationId xmlns:a16="http://schemas.microsoft.com/office/drawing/2014/main" id="{BBDFC90D-52FA-BFDE-232C-A64388ACEBB9}"/>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4_c" descr="Trust mean score trend data for Q7, plotted against the national average. ">
            <a:extLst>
              <a:ext uri="{FF2B5EF4-FFF2-40B4-BE49-F238E27FC236}">
                <a16:creationId xmlns:a16="http://schemas.microsoft.com/office/drawing/2014/main" id="{BF8AC2AB-971C-E9B7-609B-7BB5B2D5520A}"/>
              </a:ext>
            </a:extLst>
          </p:cNvPr>
          <p:cNvGraphicFramePr/>
          <p:nvPr>
            <p:extLst>
              <p:ext uri="{D42A27DB-BD31-4B8C-83A1-F6EECF244321}">
                <p14:modId xmlns:p14="http://schemas.microsoft.com/office/powerpoint/2010/main" val="158700002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39_c" descr="Trust mean score trend data for Q7, plotted against the national average. ">
            <a:extLst>
              <a:ext uri="{FF2B5EF4-FFF2-40B4-BE49-F238E27FC236}">
                <a16:creationId xmlns:a16="http://schemas.microsoft.com/office/drawing/2014/main" id="{4432EC72-AC86-2658-DD4F-92C492268268}"/>
              </a:ext>
            </a:extLst>
          </p:cNvPr>
          <p:cNvGraphicFramePr/>
          <p:nvPr>
            <p:extLst>
              <p:ext uri="{D42A27DB-BD31-4B8C-83A1-F6EECF244321}">
                <p14:modId xmlns:p14="http://schemas.microsoft.com/office/powerpoint/2010/main" val="355058711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Q14_sig" descr="Significant changes 2021 vs 2020&#10;Significant changes 2021 vs 2019" title="Significant changes">
            <a:extLst>
              <a:ext uri="{FF2B5EF4-FFF2-40B4-BE49-F238E27FC236}">
                <a16:creationId xmlns:a16="http://schemas.microsoft.com/office/drawing/2014/main" id="{ADFD13F8-9BD9-3A2E-D7D8-CFE3BC239128}"/>
              </a:ext>
            </a:extLst>
          </p:cNvPr>
          <p:cNvGraphicFramePr>
            <a:graphicFrameLocks noGrp="1"/>
          </p:cNvGraphicFramePr>
          <p:nvPr>
            <p:extLst>
              <p:ext uri="{D42A27DB-BD31-4B8C-83A1-F6EECF244321}">
                <p14:modId xmlns:p14="http://schemas.microsoft.com/office/powerpoint/2010/main" val="232734156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9" name="Q39_sig" descr="Significant changes 2021 vs 2020&#10;Significant changes 2021 vs 2019" title="Significant changes">
            <a:extLst>
              <a:ext uri="{FF2B5EF4-FFF2-40B4-BE49-F238E27FC236}">
                <a16:creationId xmlns:a16="http://schemas.microsoft.com/office/drawing/2014/main" id="{E45F7BB5-0608-F0EF-5A70-679384B0823B}"/>
              </a:ext>
            </a:extLst>
          </p:cNvPr>
          <p:cNvGraphicFramePr>
            <a:graphicFrameLocks noGrp="1"/>
          </p:cNvGraphicFramePr>
          <p:nvPr>
            <p:extLst>
              <p:ext uri="{D42A27DB-BD31-4B8C-83A1-F6EECF244321}">
                <p14:modId xmlns:p14="http://schemas.microsoft.com/office/powerpoint/2010/main" val="969146236"/>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36E80AA1-BF4B-3AF2-C060-5EDF2249C7B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278773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A380-B9A2-1586-31C9-4F061AA678EE}"/>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90FA5DAF-0DC5-D9E3-135E-4227650C10F5}"/>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11. Overall experience</a:t>
            </a:r>
          </a:p>
        </p:txBody>
      </p:sp>
      <p:sp>
        <p:nvSpPr>
          <p:cNvPr id="4" name="Q38_t">
            <a:extLst>
              <a:ext uri="{FF2B5EF4-FFF2-40B4-BE49-F238E27FC236}">
                <a16:creationId xmlns:a16="http://schemas.microsoft.com/office/drawing/2014/main" id="{D78288EE-19D9-BD26-F8EB-7514B2043B52}"/>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77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8_c" descr="Trust mean score trend data for Q7, plotted against the national average. ">
            <a:extLst>
              <a:ext uri="{FF2B5EF4-FFF2-40B4-BE49-F238E27FC236}">
                <a16:creationId xmlns:a16="http://schemas.microsoft.com/office/drawing/2014/main" id="{A0034EB2-5B70-58C2-528F-9FA67601138F}"/>
              </a:ext>
            </a:extLst>
          </p:cNvPr>
          <p:cNvGraphicFramePr/>
          <p:nvPr>
            <p:extLst>
              <p:ext uri="{D42A27DB-BD31-4B8C-83A1-F6EECF244321}">
                <p14:modId xmlns:p14="http://schemas.microsoft.com/office/powerpoint/2010/main" val="28257961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8_sig" descr="Significant changes 2021 vs 2020&#10;Significant changes 2021 vs 2019" title="Significant changes">
            <a:extLst>
              <a:ext uri="{FF2B5EF4-FFF2-40B4-BE49-F238E27FC236}">
                <a16:creationId xmlns:a16="http://schemas.microsoft.com/office/drawing/2014/main" id="{686EFAD7-071D-5989-CC20-6FC85E67F31E}"/>
              </a:ext>
            </a:extLst>
          </p:cNvPr>
          <p:cNvGraphicFramePr>
            <a:graphicFrameLocks noGrp="1"/>
          </p:cNvGraphicFramePr>
          <p:nvPr>
            <p:extLst>
              <p:ext uri="{D42A27DB-BD31-4B8C-83A1-F6EECF244321}">
                <p14:modId xmlns:p14="http://schemas.microsoft.com/office/powerpoint/2010/main" val="206645453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B7A21FDC-086C-0128-BBED-D4A6A8E5B5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765720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78F58-CBA5-0866-917E-0D9826E26E5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066C5AE7-06B6-0650-457B-481B56B62E3B}"/>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3" name="Q40_t">
            <a:extLst>
              <a:ext uri="{FF2B5EF4-FFF2-40B4-BE49-F238E27FC236}">
                <a16:creationId xmlns:a16="http://schemas.microsoft.com/office/drawing/2014/main" id="{A8A8889C-EA8F-0692-79F7-E78293E5A8FF}"/>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4" name="Q40_c" descr="Trust mean score trend data for Q7, plotted against the national average. ">
            <a:extLst>
              <a:ext uri="{FF2B5EF4-FFF2-40B4-BE49-F238E27FC236}">
                <a16:creationId xmlns:a16="http://schemas.microsoft.com/office/drawing/2014/main" id="{9897E130-0842-0F9D-07CF-2234ED73A70B}"/>
              </a:ext>
            </a:extLst>
          </p:cNvPr>
          <p:cNvGraphicFramePr/>
          <p:nvPr>
            <p:extLst>
              <p:ext uri="{D42A27DB-BD31-4B8C-83A1-F6EECF244321}">
                <p14:modId xmlns:p14="http://schemas.microsoft.com/office/powerpoint/2010/main" val="35087357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40_sig" descr="Significant changes 2021 vs 2020&#10;Significant changes 2021 vs 2019" title="Significant changes">
            <a:extLst>
              <a:ext uri="{FF2B5EF4-FFF2-40B4-BE49-F238E27FC236}">
                <a16:creationId xmlns:a16="http://schemas.microsoft.com/office/drawing/2014/main" id="{839DC2E9-FCD4-B404-6A20-488B792610CF}"/>
              </a:ext>
            </a:extLst>
          </p:cNvPr>
          <p:cNvGraphicFramePr>
            <a:graphicFrameLocks noGrp="1"/>
          </p:cNvGraphicFramePr>
          <p:nvPr>
            <p:extLst>
              <p:ext uri="{D42A27DB-BD31-4B8C-83A1-F6EECF244321}">
                <p14:modId xmlns:p14="http://schemas.microsoft.com/office/powerpoint/2010/main" val="280353183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
        <p:nvSpPr>
          <p:cNvPr id="5" name="Slide Number Placeholder 1">
            <a:extLst>
              <a:ext uri="{FF2B5EF4-FFF2-40B4-BE49-F238E27FC236}">
                <a16:creationId xmlns:a16="http://schemas.microsoft.com/office/drawing/2014/main" id="{2BE15373-8046-298D-4E5D-4604867FE9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72270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107</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108</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504353"/>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828601624"/>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691934925"/>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Q21_4.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Q28. Thinking about the last time you contacted NHS mental health crisis support, how did you feel about the length of time it took you to get through to someone?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115</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extLst>
              <p:ext uri="{D42A27DB-BD31-4B8C-83A1-F6EECF244321}">
                <p14:modId xmlns:p14="http://schemas.microsoft.com/office/powerpoint/2010/main" val="1878386014"/>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extLst>
              <p:ext uri="{D42A27DB-BD31-4B8C-83A1-F6EECF244321}">
                <p14:modId xmlns:p14="http://schemas.microsoft.com/office/powerpoint/2010/main" val="2523469860"/>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122</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249682203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5337348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312523919"/>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120063124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13026241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333632880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137761441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311586064"/>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1302560886"/>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69383502"/>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3442616272"/>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02365331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2290905216"/>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334429670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396603179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6.6</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224997998"/>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416099939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763500453"/>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3527684836"/>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3066536097"/>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35310635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287419851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102838339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293194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662385606"/>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5110872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65765945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2035509111"/>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423274132"/>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84114857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7440515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7620445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49040838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186689053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802929792"/>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7891224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32035953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4.4</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1963213704"/>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179757327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68104534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333842402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4097839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Much worse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1584675173"/>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188825161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21678913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0970629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42486180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2173979952"/>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113122109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2880917364"/>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3465239069"/>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3434560036"/>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56072049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53165906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247834653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20724554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300803076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320572428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3322297178"/>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22294643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4505267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79394103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298858809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282702814"/>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6247185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704012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308651455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6736673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844002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56610013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805526532"/>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3153339773"/>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FA50-63F5-8011-FEAB-79405F586202}"/>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28B9271E-D635-878C-98A8-80A87F3145A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2258AB75-9F0A-E135-A428-6D84FAEFCC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ABCC3AC-8552-42CC-1B29-696C9FA18987}"/>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72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831B-E506-4369-AC79-5C26DFD1443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5B4A97-EBA9-9893-EDFB-F5C1BAFC056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E54167F-4519-14A3-84B1-7042D7C80093}"/>
              </a:ext>
            </a:extLst>
          </p:cNvPr>
          <p:cNvSpPr txBox="1"/>
          <p:nvPr/>
        </p:nvSpPr>
        <p:spPr>
          <a:xfrm>
            <a:off x="382908" y="3147190"/>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Q7. Was the support offered appropriate for your mental health needs?</a:t>
            </a:r>
          </a:p>
        </p:txBody>
      </p:sp>
      <p:sp>
        <p:nvSpPr>
          <p:cNvPr id="11" name="Title 6">
            <a:extLst>
              <a:ext uri="{FF2B5EF4-FFF2-40B4-BE49-F238E27FC236}">
                <a16:creationId xmlns:a16="http://schemas.microsoft.com/office/drawing/2014/main" id="{6C6875C0-F86C-8E1E-BCD7-EF40659FDE5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6BFDF64-71BF-2531-342C-50C98B7F5028}"/>
              </a:ext>
            </a:extLst>
          </p:cNvPr>
          <p:cNvSpPr>
            <a:spLocks noGrp="1"/>
          </p:cNvSpPr>
          <p:nvPr>
            <p:ph type="title"/>
          </p:nvPr>
        </p:nvSpPr>
        <p:spPr>
          <a:xfrm>
            <a:off x="419970" y="613664"/>
            <a:ext cx="11417697" cy="654856"/>
          </a:xfrm>
        </p:spPr>
        <p:txBody>
          <a:bodyPr/>
          <a:lstStyle/>
          <a:p>
            <a:r>
              <a:rPr lang="en-GB" dirty="0"/>
              <a:t>Section 1. </a:t>
            </a:r>
            <a:r>
              <a:rPr lang="en-US" dirty="0"/>
              <a:t>Support while waiting</a:t>
            </a:r>
            <a:endParaRPr lang="en-GB" dirty="0"/>
          </a:p>
        </p:txBody>
      </p:sp>
      <p:sp>
        <p:nvSpPr>
          <p:cNvPr id="4" name="TextBox 3">
            <a:extLst>
              <a:ext uri="{FF2B5EF4-FFF2-40B4-BE49-F238E27FC236}">
                <a16:creationId xmlns:a16="http://schemas.microsoft.com/office/drawing/2014/main" id="{4E016054-B22B-2DD2-AD71-8D56A8409195}"/>
              </a:ext>
            </a:extLst>
          </p:cNvPr>
          <p:cNvSpPr txBox="1"/>
          <p:nvPr/>
        </p:nvSpPr>
        <p:spPr>
          <a:xfrm>
            <a:off x="68826" y="1964087"/>
            <a:ext cx="2022032"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a:t>
            </a:r>
            <a:r>
              <a:rPr lang="en-GB" sz="900" dirty="0">
                <a:latin typeface="Arial" panose="020B0604020202020204" pitchFamily="34" charset="0"/>
                <a:cs typeface="Arial" panose="020B0604020202020204" pitchFamily="34" charset="0"/>
              </a:rPr>
              <a:t>mental</a:t>
            </a:r>
            <a:r>
              <a:rPr lang="en-GB" sz="900" b="0" i="0" u="none" strike="noStrike" kern="1200" baseline="0" dirty="0">
                <a:solidFill>
                  <a:prstClr val="black"/>
                </a:solidFill>
                <a:effectLst/>
                <a:latin typeface="Arial" panose="020B0604020202020204" pitchFamily="34" charset="0"/>
                <a:cs typeface="Arial" panose="020B0604020202020204" pitchFamily="34" charset="0"/>
              </a:rPr>
              <a:t> health team and your first appointment for treatment, were you offered support with your mental health?</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3074BC-3C9A-8B24-8F83-9778E722130F}"/>
              </a:ext>
            </a:extLst>
          </p:cNvPr>
          <p:cNvSpPr txBox="1"/>
          <p:nvPr/>
        </p:nvSpPr>
        <p:spPr>
          <a:xfrm>
            <a:off x="548941" y="6055497"/>
            <a:ext cx="10843674"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Q6 and Q7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0B80665C-55D8-8517-64D5-5BBDCC5E8032}"/>
              </a:ext>
            </a:extLst>
          </p:cNvPr>
          <p:cNvGraphicFramePr>
            <a:graphicFrameLocks noGrp="1"/>
          </p:cNvGraphicFramePr>
          <p:nvPr>
            <p:extLst>
              <p:ext uri="{D42A27DB-BD31-4B8C-83A1-F6EECF244321}">
                <p14:modId xmlns:p14="http://schemas.microsoft.com/office/powerpoint/2010/main" val="675790994"/>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3" name="Q6" descr="Bar chart showing breakdown of length of stay for this NHS trust.">
            <a:extLst>
              <a:ext uri="{FF2B5EF4-FFF2-40B4-BE49-F238E27FC236}">
                <a16:creationId xmlns:a16="http://schemas.microsoft.com/office/drawing/2014/main" id="{C4329C43-545D-F1AB-35B1-8ECABDB62C90}"/>
              </a:ext>
            </a:extLst>
          </p:cNvPr>
          <p:cNvGraphicFramePr/>
          <p:nvPr>
            <p:extLst>
              <p:ext uri="{D42A27DB-BD31-4B8C-83A1-F6EECF244321}">
                <p14:modId xmlns:p14="http://schemas.microsoft.com/office/powerpoint/2010/main" val="2463347982"/>
              </p:ext>
            </p:extLst>
          </p:nvPr>
        </p:nvGraphicFramePr>
        <p:xfrm>
          <a:off x="1236883" y="1871820"/>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7" descr="Bar chart showing breakdown of length of stay for this NHS trust.">
            <a:extLst>
              <a:ext uri="{FF2B5EF4-FFF2-40B4-BE49-F238E27FC236}">
                <a16:creationId xmlns:a16="http://schemas.microsoft.com/office/drawing/2014/main" id="{56E7A08B-1CD4-DAFC-F65B-B82BA76FF4AE}"/>
              </a:ext>
            </a:extLst>
          </p:cNvPr>
          <p:cNvGraphicFramePr/>
          <p:nvPr>
            <p:extLst>
              <p:ext uri="{D42A27DB-BD31-4B8C-83A1-F6EECF244321}">
                <p14:modId xmlns:p14="http://schemas.microsoft.com/office/powerpoint/2010/main" val="193438532"/>
              </p:ext>
            </p:extLst>
          </p:nvPr>
        </p:nvGraphicFramePr>
        <p:xfrm>
          <a:off x="1236883" y="2887417"/>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99133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5AE52-B748-4C29-D972-66DB0B5670EB}"/>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E0FD600-8D27-B854-1611-86FD8CBE6E4A}"/>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2. </a:t>
            </a:r>
            <a:r>
              <a:rPr lang="en-GB" dirty="0">
                <a:latin typeface="Arial" panose="020B0604020202020204" pitchFamily="34" charset="0"/>
                <a:cs typeface="Arial" panose="020B0604020202020204" pitchFamily="34" charset="0"/>
              </a:rPr>
              <a:t>Mental Health Team</a:t>
            </a:r>
            <a:r>
              <a:rPr lang="en-US" dirty="0"/>
              <a:t> </a:t>
            </a:r>
          </a:p>
        </p:txBody>
      </p:sp>
      <p:sp>
        <p:nvSpPr>
          <p:cNvPr id="6" name="TextBox 5">
            <a:extLst>
              <a:ext uri="{FF2B5EF4-FFF2-40B4-BE49-F238E27FC236}">
                <a16:creationId xmlns:a16="http://schemas.microsoft.com/office/drawing/2014/main" id="{FCBC1C31-39A2-F5DA-2E2D-A590DFC1E1BC}"/>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dirty="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C9C6BB7B-AFB7-78DD-5AC9-1D35289877C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62EEF2DA-4B78-395A-3E19-2E8640A193A2}"/>
              </a:ext>
            </a:extLst>
          </p:cNvPr>
          <p:cNvGraphicFramePr/>
          <p:nvPr>
            <p:extLst>
              <p:ext uri="{D42A27DB-BD31-4B8C-83A1-F6EECF244321}">
                <p14:modId xmlns:p14="http://schemas.microsoft.com/office/powerpoint/2010/main" val="368363421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34CA43CE-BBF3-6791-4C0D-F49DAB61C64F}"/>
              </a:ext>
            </a:extLst>
          </p:cNvPr>
          <p:cNvGraphicFramePr>
            <a:graphicFrameLocks noGrp="1"/>
          </p:cNvGraphicFramePr>
          <p:nvPr>
            <p:extLst>
              <p:ext uri="{D42A27DB-BD31-4B8C-83A1-F6EECF244321}">
                <p14:modId xmlns:p14="http://schemas.microsoft.com/office/powerpoint/2010/main" val="3307589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A6DD8825-5228-04B4-7713-50009B2EA47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03235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A72F2-90DF-07BE-321E-BE4B4D6E3D0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8EAA27-8109-B2AF-247A-46AD01E5E33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0F719DB4-9E9D-0801-BC40-1B0363E8CCA7}"/>
              </a:ext>
            </a:extLst>
          </p:cNvPr>
          <p:cNvGraphicFramePr>
            <a:graphicFrameLocks noGrp="1"/>
          </p:cNvGraphicFramePr>
          <p:nvPr>
            <p:extLst>
              <p:ext uri="{D42A27DB-BD31-4B8C-83A1-F6EECF244321}">
                <p14:modId xmlns:p14="http://schemas.microsoft.com/office/powerpoint/2010/main" val="33035323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dirty="0">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D2B8B42C-68D8-695D-524E-120BCAD66037}"/>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Q11. Did your NHS mental health team consider how areas of your life impact your mental health?</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69EFB7F-2C48-BCB0-EEC6-067990282A23}"/>
              </a:ext>
            </a:extLst>
          </p:cNvPr>
          <p:cNvSpPr txBox="1"/>
          <p:nvPr/>
        </p:nvSpPr>
        <p:spPr>
          <a:xfrm>
            <a:off x="363640" y="4450247"/>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Q10. Did you get the help you needed?</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D84DC46-79E9-D50E-B376-BC93E595F4BA}"/>
              </a:ext>
            </a:extLst>
          </p:cNvPr>
          <p:cNvSpPr txBox="1"/>
          <p:nvPr/>
        </p:nvSpPr>
        <p:spPr>
          <a:xfrm>
            <a:off x="363640" y="3413621"/>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Q9. Did you feel your NHS mental health team listened to what you had to say?</a:t>
            </a:r>
          </a:p>
        </p:txBody>
      </p:sp>
      <p:sp>
        <p:nvSpPr>
          <p:cNvPr id="3" name="TextBox 2">
            <a:extLst>
              <a:ext uri="{FF2B5EF4-FFF2-40B4-BE49-F238E27FC236}">
                <a16:creationId xmlns:a16="http://schemas.microsoft.com/office/drawing/2014/main" id="{81A71B5B-02A7-F7B6-305F-E6E7AAEBE533}"/>
              </a:ext>
            </a:extLst>
          </p:cNvPr>
          <p:cNvSpPr txBox="1"/>
          <p:nvPr/>
        </p:nvSpPr>
        <p:spPr>
          <a:xfrm>
            <a:off x="363640" y="2398449"/>
            <a:ext cx="1707950" cy="5078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Q8. Were you given enough time to discuss your needs and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63891A46-30E2-9CB1-6C51-F5967EF012AA}"/>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014CC768-43F0-55FB-E36F-2748081BA355}"/>
                </a:ext>
              </a:extLst>
            </p:cNvPr>
            <p:cNvGraphicFramePr/>
            <p:nvPr>
              <p:extLst>
                <p:ext uri="{D42A27DB-BD31-4B8C-83A1-F6EECF244321}">
                  <p14:modId xmlns:p14="http://schemas.microsoft.com/office/powerpoint/2010/main" val="194552784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39AF642-DFC5-1860-4F1A-43CE054F50E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976539-816C-53BC-E10D-FC335EEC9C2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E1F21B-0497-6A3D-A241-F1B23EAD09E5}"/>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a:t>
            </a:r>
            <a:endParaRPr lang="en-GB" dirty="0"/>
          </a:p>
        </p:txBody>
      </p:sp>
      <p:graphicFrame>
        <p:nvGraphicFramePr>
          <p:cNvPr id="5" name="Q9" descr="A chart showing how your Trust scored for Q13 compared with other trusts that took part; using the ‘expected range’ analysis technique. ">
            <a:extLst>
              <a:ext uri="{FF2B5EF4-FFF2-40B4-BE49-F238E27FC236}">
                <a16:creationId xmlns:a16="http://schemas.microsoft.com/office/drawing/2014/main" id="{E76BE783-1A7A-BFA1-D1E1-312C50C899ED}"/>
              </a:ext>
            </a:extLst>
          </p:cNvPr>
          <p:cNvGraphicFramePr>
            <a:graphicFrameLocks/>
          </p:cNvGraphicFramePr>
          <p:nvPr>
            <p:extLst>
              <p:ext uri="{D42A27DB-BD31-4B8C-83A1-F6EECF244321}">
                <p14:modId xmlns:p14="http://schemas.microsoft.com/office/powerpoint/2010/main" val="188460464"/>
              </p:ext>
            </p:extLst>
          </p:nvPr>
        </p:nvGraphicFramePr>
        <p:xfrm>
          <a:off x="196010" y="3063121"/>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 descr="A chart showing how your Trust scored for Q13 compared with other trusts that took part; using the ‘expected range’ analysis technique. ">
            <a:extLst>
              <a:ext uri="{FF2B5EF4-FFF2-40B4-BE49-F238E27FC236}">
                <a16:creationId xmlns:a16="http://schemas.microsoft.com/office/drawing/2014/main" id="{4D25A51F-7E07-49C3-2963-541BBB42DEE6}"/>
              </a:ext>
            </a:extLst>
          </p:cNvPr>
          <p:cNvGraphicFramePr>
            <a:graphicFrameLocks/>
          </p:cNvGraphicFramePr>
          <p:nvPr>
            <p:extLst>
              <p:ext uri="{D42A27DB-BD31-4B8C-83A1-F6EECF244321}">
                <p14:modId xmlns:p14="http://schemas.microsoft.com/office/powerpoint/2010/main" val="3309486297"/>
              </p:ext>
            </p:extLst>
          </p:nvPr>
        </p:nvGraphicFramePr>
        <p:xfrm>
          <a:off x="196010" y="403792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1" descr="A chart showing how your Trust scored for Q13 compared with other trusts that took part; using the ‘expected range’ analysis technique. ">
            <a:extLst>
              <a:ext uri="{FF2B5EF4-FFF2-40B4-BE49-F238E27FC236}">
                <a16:creationId xmlns:a16="http://schemas.microsoft.com/office/drawing/2014/main" id="{12A01C73-C295-FDCB-01E9-B3C734636E34}"/>
              </a:ext>
            </a:extLst>
          </p:cNvPr>
          <p:cNvGraphicFramePr>
            <a:graphicFrameLocks/>
          </p:cNvGraphicFramePr>
          <p:nvPr>
            <p:extLst>
              <p:ext uri="{D42A27DB-BD31-4B8C-83A1-F6EECF244321}">
                <p14:modId xmlns:p14="http://schemas.microsoft.com/office/powerpoint/2010/main" val="672224562"/>
              </p:ext>
            </p:extLst>
          </p:nvPr>
        </p:nvGraphicFramePr>
        <p:xfrm>
          <a:off x="196010" y="5048810"/>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97142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22AB0-9702-8B93-B87D-4DF1F969D5D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BA698-FAEF-803B-833C-D5C1DC2024E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5415712F-133E-B654-6562-7047BE8EB3D3}"/>
              </a:ext>
            </a:extLst>
          </p:cNvPr>
          <p:cNvGraphicFramePr>
            <a:graphicFrameLocks noGrp="1"/>
          </p:cNvGraphicFramePr>
          <p:nvPr>
            <p:extLst>
              <p:ext uri="{D42A27DB-BD31-4B8C-83A1-F6EECF244321}">
                <p14:modId xmlns:p14="http://schemas.microsoft.com/office/powerpoint/2010/main" val="389704604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2464D199-79D8-B783-C8A2-B86303FB4767}"/>
              </a:ext>
            </a:extLst>
          </p:cNvPr>
          <p:cNvSpPr txBox="1"/>
          <p:nvPr/>
        </p:nvSpPr>
        <p:spPr>
          <a:xfrm>
            <a:off x="382908" y="3278196"/>
            <a:ext cx="1693542"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DEC2AC1-EBE8-C95D-1456-CCB684732EAC}"/>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5DC336F7-8B5A-3184-FE9A-1B9E289AD4CE}"/>
                </a:ext>
              </a:extLst>
            </p:cNvPr>
            <p:cNvGraphicFramePr/>
            <p:nvPr>
              <p:extLst>
                <p:ext uri="{D42A27DB-BD31-4B8C-83A1-F6EECF244321}">
                  <p14:modId xmlns:p14="http://schemas.microsoft.com/office/powerpoint/2010/main" val="415218140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70EAFD5-54AC-9BFB-6C0D-35430E2A1DE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5EF5C60-30FE-2264-124F-347A4EEEF9D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F858F5B-3E43-F4E6-5F29-4786C37A8C74}"/>
              </a:ext>
            </a:extLst>
          </p:cNvPr>
          <p:cNvSpPr>
            <a:spLocks noGrp="1"/>
          </p:cNvSpPr>
          <p:nvPr>
            <p:ph type="title"/>
          </p:nvPr>
        </p:nvSpPr>
        <p:spPr>
          <a:xfrm>
            <a:off x="419970" y="613664"/>
            <a:ext cx="11417697" cy="654856"/>
          </a:xfrm>
        </p:spPr>
        <p:txBody>
          <a:bodyPr/>
          <a:lstStyle/>
          <a:p>
            <a:r>
              <a:rPr lang="en-GB" dirty="0"/>
              <a:t>Section 2. </a:t>
            </a:r>
            <a:r>
              <a:rPr lang="en-GB" dirty="0">
                <a:latin typeface="Arial" panose="020B0604020202020204" pitchFamily="34" charset="0"/>
                <a:cs typeface="Arial" panose="020B0604020202020204" pitchFamily="34" charset="0"/>
              </a:rPr>
              <a:t>Mental Health Team </a:t>
            </a:r>
            <a:r>
              <a:rPr lang="en-GB" dirty="0"/>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68C1B6E5-7CD6-9AA0-218B-5D51390779C6}"/>
              </a:ext>
            </a:extLst>
          </p:cNvPr>
          <p:cNvGraphicFramePr>
            <a:graphicFrameLocks/>
          </p:cNvGraphicFramePr>
          <p:nvPr>
            <p:extLst>
              <p:ext uri="{D42A27DB-BD31-4B8C-83A1-F6EECF244321}">
                <p14:modId xmlns:p14="http://schemas.microsoft.com/office/powerpoint/2010/main" val="2452157464"/>
              </p:ext>
            </p:extLst>
          </p:nvPr>
        </p:nvGraphicFramePr>
        <p:xfrm>
          <a:off x="196010" y="3051391"/>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6925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A69D-C9FA-5E6F-FFF1-74D6890BA6D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2B482B6-DC33-A946-2865-476ECC38D32B}"/>
              </a:ext>
            </a:extLst>
          </p:cNvPr>
          <p:cNvSpPr>
            <a:spLocks noGrp="1"/>
          </p:cNvSpPr>
          <p:nvPr>
            <p:ph type="title"/>
          </p:nvPr>
        </p:nvSpPr>
        <p:spPr>
          <a:xfrm>
            <a:off x="419970" y="613664"/>
            <a:ext cx="11417697" cy="654856"/>
          </a:xfrm>
        </p:spPr>
        <p:txBody>
          <a:bodyPr>
            <a:normAutofit/>
          </a:bodyPr>
          <a:lstStyle/>
          <a:p>
            <a:r>
              <a:rPr lang="en-GB" dirty="0"/>
              <a:t>Section 3. Your care</a:t>
            </a:r>
          </a:p>
        </p:txBody>
      </p:sp>
      <p:sp>
        <p:nvSpPr>
          <p:cNvPr id="2" name="Slide Number Placeholder 1">
            <a:extLst>
              <a:ext uri="{FF2B5EF4-FFF2-40B4-BE49-F238E27FC236}">
                <a16:creationId xmlns:a16="http://schemas.microsoft.com/office/drawing/2014/main" id="{0C95E8E9-CAE6-F2EA-7F26-762825C0799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4AD7379-33AD-1E1D-7503-0E033F2FEDD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3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246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D3652-4792-F995-F5C9-B7B1ECA5C4F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5915C1-5756-F399-2C6E-466C07106D0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698926FC-014F-7B59-A4C5-AD5A1DD9BFE2}"/>
              </a:ext>
            </a:extLst>
          </p:cNvPr>
          <p:cNvSpPr txBox="1"/>
          <p:nvPr/>
        </p:nvSpPr>
        <p:spPr>
          <a:xfrm>
            <a:off x="357231"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00F2D8-D7D6-04FB-C136-655FA96C0D5B}"/>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solidFill>
                  <a:prstClr val="black"/>
                </a:solidFill>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7F883E-3A88-F55E-601E-BD764B9D7533}"/>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US" sz="900" dirty="0">
                <a:latin typeface="Arial" panose="020B0604020202020204" pitchFamily="34" charset="0"/>
                <a:cs typeface="Arial" panose="020B0604020202020204" pitchFamily="34" charset="0"/>
              </a:rPr>
              <a:t>Q16. Were you given a choice on how your care and treatment would be delivered?</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BB850A4-8743-8684-1350-E35CCA682989}"/>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E7A103BC-C3DA-8767-1DF2-1596AFD8BA6B}"/>
                </a:ext>
              </a:extLst>
            </p:cNvPr>
            <p:cNvGraphicFramePr/>
            <p:nvPr>
              <p:extLst>
                <p:ext uri="{D42A27DB-BD31-4B8C-83A1-F6EECF244321}">
                  <p14:modId xmlns:p14="http://schemas.microsoft.com/office/powerpoint/2010/main" val="291553054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1CE8461-FD68-9263-0982-9D86B2520C2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2B15875-E3FE-5E70-8CE6-EB8B1BEF060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2254071F-AAE7-6FBD-26C4-B070DBCE6F00}"/>
              </a:ext>
            </a:extLst>
          </p:cNvPr>
          <p:cNvSpPr>
            <a:spLocks noGrp="1"/>
          </p:cNvSpPr>
          <p:nvPr>
            <p:ph type="title"/>
          </p:nvPr>
        </p:nvSpPr>
        <p:spPr>
          <a:xfrm>
            <a:off x="419970" y="613664"/>
            <a:ext cx="11417697" cy="654856"/>
          </a:xfrm>
        </p:spPr>
        <p:txBody>
          <a:bodyPr/>
          <a:lstStyle/>
          <a:p>
            <a:r>
              <a:rPr lang="en-GB" dirty="0"/>
              <a:t>Section 3. Your care</a:t>
            </a:r>
          </a:p>
        </p:txBody>
      </p:sp>
      <p:sp>
        <p:nvSpPr>
          <p:cNvPr id="6" name="TextBox 5">
            <a:extLst>
              <a:ext uri="{FF2B5EF4-FFF2-40B4-BE49-F238E27FC236}">
                <a16:creationId xmlns:a16="http://schemas.microsoft.com/office/drawing/2014/main" id="{E60DC86E-508E-CAD0-E536-C61086E29D11}"/>
              </a:ext>
            </a:extLst>
          </p:cNvPr>
          <p:cNvSpPr txBox="1"/>
          <p:nvPr/>
        </p:nvSpPr>
        <p:spPr>
          <a:xfrm>
            <a:off x="553633" y="6104214"/>
            <a:ext cx="107570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Q17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3E91C062-FD4B-85BE-5CD6-D09EA2953B2C}"/>
              </a:ext>
            </a:extLst>
          </p:cNvPr>
          <p:cNvGraphicFramePr>
            <a:graphicFrameLocks noGrp="1"/>
          </p:cNvGraphicFramePr>
          <p:nvPr>
            <p:extLst>
              <p:ext uri="{D42A27DB-BD31-4B8C-83A1-F6EECF244321}">
                <p14:modId xmlns:p14="http://schemas.microsoft.com/office/powerpoint/2010/main" val="3957224380"/>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5" name="Q16" descr="A chart showing how your Trust scored for Q13 compared with other trusts that took part; using the ‘expected range’ analysis technique. ">
            <a:extLst>
              <a:ext uri="{FF2B5EF4-FFF2-40B4-BE49-F238E27FC236}">
                <a16:creationId xmlns:a16="http://schemas.microsoft.com/office/drawing/2014/main" id="{254F472D-3EFA-8D1C-AF29-18F93E0B186F}"/>
              </a:ext>
            </a:extLst>
          </p:cNvPr>
          <p:cNvGraphicFramePr>
            <a:graphicFrameLocks/>
          </p:cNvGraphicFramePr>
          <p:nvPr>
            <p:extLst>
              <p:ext uri="{D42A27DB-BD31-4B8C-83A1-F6EECF244321}">
                <p14:modId xmlns:p14="http://schemas.microsoft.com/office/powerpoint/2010/main" val="1221491250"/>
              </p:ext>
            </p:extLst>
          </p:nvPr>
        </p:nvGraphicFramePr>
        <p:xfrm>
          <a:off x="228863" y="306707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18" descr="A chart showing how your Trust scored for Q13 compared with other trusts that took part; using the ‘expected range’ analysis technique. ">
            <a:extLst>
              <a:ext uri="{FF2B5EF4-FFF2-40B4-BE49-F238E27FC236}">
                <a16:creationId xmlns:a16="http://schemas.microsoft.com/office/drawing/2014/main" id="{2FFD7E25-0876-C073-628D-DDA6B40B7214}"/>
              </a:ext>
            </a:extLst>
          </p:cNvPr>
          <p:cNvGraphicFramePr>
            <a:graphicFrameLocks/>
          </p:cNvGraphicFramePr>
          <p:nvPr>
            <p:extLst>
              <p:ext uri="{D42A27DB-BD31-4B8C-83A1-F6EECF244321}">
                <p14:modId xmlns:p14="http://schemas.microsoft.com/office/powerpoint/2010/main" val="3452108834"/>
              </p:ext>
            </p:extLst>
          </p:nvPr>
        </p:nvGraphicFramePr>
        <p:xfrm>
          <a:off x="196010" y="5037344"/>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17" descr="Bar chart showing breakdown of length of stay for this NHS trust.">
            <a:extLst>
              <a:ext uri="{FF2B5EF4-FFF2-40B4-BE49-F238E27FC236}">
                <a16:creationId xmlns:a16="http://schemas.microsoft.com/office/drawing/2014/main" id="{0E4D35B8-5362-0357-C455-A81980071E01}"/>
              </a:ext>
            </a:extLst>
          </p:cNvPr>
          <p:cNvGraphicFramePr/>
          <p:nvPr>
            <p:extLst>
              <p:ext uri="{D42A27DB-BD31-4B8C-83A1-F6EECF244321}">
                <p14:modId xmlns:p14="http://schemas.microsoft.com/office/powerpoint/2010/main" val="2241425011"/>
              </p:ext>
            </p:extLst>
          </p:nvPr>
        </p:nvGraphicFramePr>
        <p:xfrm>
          <a:off x="1264776" y="4133949"/>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80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B6721-D845-A337-0F24-70E41DAC08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09C95-4BFE-C1D1-1FE8-31409200668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54F4453-D488-2824-837D-CE6D635F42E4}"/>
              </a:ext>
            </a:extLst>
          </p:cNvPr>
          <p:cNvGraphicFramePr>
            <a:graphicFrameLocks noGrp="1"/>
          </p:cNvGraphicFramePr>
          <p:nvPr>
            <p:extLst>
              <p:ext uri="{D42A27DB-BD31-4B8C-83A1-F6EECF244321}">
                <p14:modId xmlns:p14="http://schemas.microsoft.com/office/powerpoint/2010/main" val="1287085107"/>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09881E3-B121-0CCA-5B7E-3F8B296E43ED}"/>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441AABE8-CCAC-69C2-00A5-104226C3A7DC}"/>
                </a:ext>
              </a:extLst>
            </p:cNvPr>
            <p:cNvGraphicFramePr/>
            <p:nvPr>
              <p:extLst>
                <p:ext uri="{D42A27DB-BD31-4B8C-83A1-F6EECF244321}">
                  <p14:modId xmlns:p14="http://schemas.microsoft.com/office/powerpoint/2010/main" val="164554381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FCDB71C-8AE2-6D10-4F59-ABDB18D5454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7706657-11AE-D682-6381-20137872844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1F2869F-30EC-40F1-456A-B1E3C0A71D98}"/>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1324385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D656-A34C-98B6-5027-2734D80B2E46}"/>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D504C4A9-19E4-CD37-7620-9BBE8DCB3889}"/>
              </a:ext>
            </a:extLst>
          </p:cNvPr>
          <p:cNvSpPr>
            <a:spLocks noGrp="1"/>
          </p:cNvSpPr>
          <p:nvPr>
            <p:ph type="title"/>
          </p:nvPr>
        </p:nvSpPr>
        <p:spPr>
          <a:xfrm>
            <a:off x="419970" y="613664"/>
            <a:ext cx="11417697" cy="654856"/>
          </a:xfrm>
        </p:spPr>
        <p:txBody>
          <a:bodyPr>
            <a:normAutofit/>
          </a:bodyPr>
          <a:lstStyle/>
          <a:p>
            <a:r>
              <a:rPr lang="en-GB" dirty="0"/>
              <a:t>Section 4. Medication </a:t>
            </a:r>
          </a:p>
        </p:txBody>
      </p:sp>
      <p:sp>
        <p:nvSpPr>
          <p:cNvPr id="2" name="Slide Number Placeholder 1">
            <a:extLst>
              <a:ext uri="{FF2B5EF4-FFF2-40B4-BE49-F238E27FC236}">
                <a16:creationId xmlns:a16="http://schemas.microsoft.com/office/drawing/2014/main" id="{2CE37AD2-6349-FA71-AF20-B4631906583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ECE29BA-3E03-A3CF-7E81-2E5BC0923176}"/>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4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066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9752D-4D6A-2A5B-BB4D-46422F24CD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D64A6-216C-7223-FEA6-5CB176DB3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AB5CE8D-749E-E925-3B7F-D45780FA316A}"/>
              </a:ext>
            </a:extLst>
          </p:cNvPr>
          <p:cNvSpPr txBox="1"/>
          <p:nvPr/>
        </p:nvSpPr>
        <p:spPr>
          <a:xfrm>
            <a:off x="363640" y="4948516"/>
            <a:ext cx="1707950" cy="784830"/>
          </a:xfrm>
          <a:prstGeom prst="rect">
            <a:avLst/>
          </a:prstGeom>
          <a:noFill/>
        </p:spPr>
        <p:txBody>
          <a:bodyPr wrap="square">
            <a:spAutoFit/>
          </a:bodyPr>
          <a:lstStyle/>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Q21_4. Have any of the following been discussed with you about your medication?</a:t>
            </a:r>
          </a:p>
          <a:p>
            <a:pPr lvl="0"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What will happen if I stop taking my medication</a:t>
            </a:r>
          </a:p>
        </p:txBody>
      </p:sp>
      <p:sp>
        <p:nvSpPr>
          <p:cNvPr id="16" name="TextBox 15">
            <a:extLst>
              <a:ext uri="{FF2B5EF4-FFF2-40B4-BE49-F238E27FC236}">
                <a16:creationId xmlns:a16="http://schemas.microsoft.com/office/drawing/2014/main" id="{9DA26C81-9796-189D-1491-EB5817C0F44D}"/>
              </a:ext>
            </a:extLst>
          </p:cNvPr>
          <p:cNvSpPr txBox="1"/>
          <p:nvPr/>
        </p:nvSpPr>
        <p:spPr>
          <a:xfrm>
            <a:off x="363640" y="4020635"/>
            <a:ext cx="1707950" cy="646331"/>
          </a:xfrm>
          <a:prstGeom prst="rect">
            <a:avLst/>
          </a:prstGeom>
          <a:noFill/>
        </p:spPr>
        <p:txBody>
          <a:bodyPr wrap="square">
            <a:spAutoFit/>
          </a:bodyPr>
          <a:lstStyle/>
          <a:p>
            <a:pPr algn="r">
              <a:defRPr/>
            </a:pPr>
            <a:r>
              <a:rPr lang="en-GB" sz="900" dirty="0">
                <a:solidFill>
                  <a:prstClr val="black"/>
                </a:solidFill>
                <a:latin typeface="Arial" panose="020B0604020202020204" pitchFamily="34" charset="0"/>
                <a:cs typeface="Arial" panose="020B0604020202020204" pitchFamily="34" charset="0"/>
              </a:rPr>
              <a:t>Q21_3. Have any of the following been discussed with you about your medication? Side effects of medication</a:t>
            </a:r>
          </a:p>
        </p:txBody>
      </p:sp>
      <p:sp>
        <p:nvSpPr>
          <p:cNvPr id="18" name="TextBox 17">
            <a:extLst>
              <a:ext uri="{FF2B5EF4-FFF2-40B4-BE49-F238E27FC236}">
                <a16:creationId xmlns:a16="http://schemas.microsoft.com/office/drawing/2014/main" id="{8F5B8CB4-3E8A-44F9-5515-17700F5B76D2}"/>
              </a:ext>
            </a:extLst>
          </p:cNvPr>
          <p:cNvSpPr txBox="1"/>
          <p:nvPr/>
        </p:nvSpPr>
        <p:spPr>
          <a:xfrm>
            <a:off x="363640" y="303942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Q21_2. Have any of the following been discussed with you about your medication? Benefits of medication</a:t>
            </a:r>
          </a:p>
        </p:txBody>
      </p:sp>
      <p:sp>
        <p:nvSpPr>
          <p:cNvPr id="11" name="Title 6">
            <a:extLst>
              <a:ext uri="{FF2B5EF4-FFF2-40B4-BE49-F238E27FC236}">
                <a16:creationId xmlns:a16="http://schemas.microsoft.com/office/drawing/2014/main" id="{154C32A7-943A-21B5-1471-3DBC4D1989F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C7095A-9099-31D6-F7E5-F50EAE7F8565}"/>
              </a:ext>
            </a:extLst>
          </p:cNvPr>
          <p:cNvSpPr>
            <a:spLocks noGrp="1"/>
          </p:cNvSpPr>
          <p:nvPr>
            <p:ph type="title"/>
          </p:nvPr>
        </p:nvSpPr>
        <p:spPr>
          <a:xfrm>
            <a:off x="419970" y="613664"/>
            <a:ext cx="11417697" cy="654856"/>
          </a:xfrm>
        </p:spPr>
        <p:txBody>
          <a:bodyPr/>
          <a:lstStyle/>
          <a:p>
            <a:r>
              <a:rPr lang="en-GB" dirty="0"/>
              <a:t>Section 4. Medication </a:t>
            </a:r>
          </a:p>
        </p:txBody>
      </p:sp>
      <p:sp>
        <p:nvSpPr>
          <p:cNvPr id="7" name="TextBox 6">
            <a:extLst>
              <a:ext uri="{FF2B5EF4-FFF2-40B4-BE49-F238E27FC236}">
                <a16:creationId xmlns:a16="http://schemas.microsoft.com/office/drawing/2014/main" id="{8472FF3B-7C89-A571-72DB-11CC85A90FD2}"/>
              </a:ext>
            </a:extLst>
          </p:cNvPr>
          <p:cNvSpPr txBox="1"/>
          <p:nvPr/>
        </p:nvSpPr>
        <p:spPr>
          <a:xfrm>
            <a:off x="534607" y="6074747"/>
            <a:ext cx="1107429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Q21_1, Q21_2, Q21_3, and Q21_4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EFE7-7DCE-B4BB-F523-A4E37C7EE137}"/>
              </a:ext>
            </a:extLst>
          </p:cNvPr>
          <p:cNvSpPr txBox="1"/>
          <p:nvPr/>
        </p:nvSpPr>
        <p:spPr>
          <a:xfrm>
            <a:off x="350867" y="2015897"/>
            <a:ext cx="1718562"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2B41B1AF-2FAC-8CCE-AAB9-A47372CE16E5}"/>
              </a:ext>
            </a:extLst>
          </p:cNvPr>
          <p:cNvGraphicFramePr>
            <a:graphicFrameLocks noGrp="1"/>
          </p:cNvGraphicFramePr>
          <p:nvPr>
            <p:extLst>
              <p:ext uri="{D42A27DB-BD31-4B8C-83A1-F6EECF244321}">
                <p14:modId xmlns:p14="http://schemas.microsoft.com/office/powerpoint/2010/main" val="4202376274"/>
              </p:ext>
            </p:extLst>
          </p:nvPr>
        </p:nvGraphicFramePr>
        <p:xfrm>
          <a:off x="8344658" y="132190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8" name="Q21_1" descr="Bar chart showing breakdown of length of stay for this NHS trust.">
            <a:extLst>
              <a:ext uri="{FF2B5EF4-FFF2-40B4-BE49-F238E27FC236}">
                <a16:creationId xmlns:a16="http://schemas.microsoft.com/office/drawing/2014/main" id="{2BFC1FFA-D563-B276-8F73-D334BF8890E8}"/>
              </a:ext>
            </a:extLst>
          </p:cNvPr>
          <p:cNvGraphicFramePr/>
          <p:nvPr>
            <p:extLst>
              <p:ext uri="{D42A27DB-BD31-4B8C-83A1-F6EECF244321}">
                <p14:modId xmlns:p14="http://schemas.microsoft.com/office/powerpoint/2010/main" val="581375143"/>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Q21_2" descr="Bar chart showing breakdown of length of stay for this NHS trust.">
            <a:extLst>
              <a:ext uri="{FF2B5EF4-FFF2-40B4-BE49-F238E27FC236}">
                <a16:creationId xmlns:a16="http://schemas.microsoft.com/office/drawing/2014/main" id="{86F0812E-6C47-E12A-CCAE-CFE8AF30A57C}"/>
              </a:ext>
            </a:extLst>
          </p:cNvPr>
          <p:cNvGraphicFramePr/>
          <p:nvPr>
            <p:extLst>
              <p:ext uri="{D42A27DB-BD31-4B8C-83A1-F6EECF244321}">
                <p14:modId xmlns:p14="http://schemas.microsoft.com/office/powerpoint/2010/main" val="3454826174"/>
              </p:ext>
            </p:extLst>
          </p:nvPr>
        </p:nvGraphicFramePr>
        <p:xfrm>
          <a:off x="1217615" y="2889295"/>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Q21_3" descr="Bar chart showing breakdown of length of stay for this NHS trust.">
            <a:extLst>
              <a:ext uri="{FF2B5EF4-FFF2-40B4-BE49-F238E27FC236}">
                <a16:creationId xmlns:a16="http://schemas.microsoft.com/office/drawing/2014/main" id="{17337A8C-4414-938D-104A-2EBC03D9AE47}"/>
              </a:ext>
            </a:extLst>
          </p:cNvPr>
          <p:cNvGraphicFramePr/>
          <p:nvPr>
            <p:extLst>
              <p:ext uri="{D42A27DB-BD31-4B8C-83A1-F6EECF244321}">
                <p14:modId xmlns:p14="http://schemas.microsoft.com/office/powerpoint/2010/main" val="3261087113"/>
              </p:ext>
            </p:extLst>
          </p:nvPr>
        </p:nvGraphicFramePr>
        <p:xfrm>
          <a:off x="1210148" y="3886251"/>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Q21_4" descr="Bar chart showing breakdown of length of stay for this NHS trust.">
            <a:extLst>
              <a:ext uri="{FF2B5EF4-FFF2-40B4-BE49-F238E27FC236}">
                <a16:creationId xmlns:a16="http://schemas.microsoft.com/office/drawing/2014/main" id="{E74657E2-13FC-B6B7-6BCA-5EA1B099FDE8}"/>
              </a:ext>
            </a:extLst>
          </p:cNvPr>
          <p:cNvGraphicFramePr/>
          <p:nvPr>
            <p:extLst>
              <p:ext uri="{D42A27DB-BD31-4B8C-83A1-F6EECF244321}">
                <p14:modId xmlns:p14="http://schemas.microsoft.com/office/powerpoint/2010/main" val="780238139"/>
              </p:ext>
            </p:extLst>
          </p:nvPr>
        </p:nvGraphicFramePr>
        <p:xfrm>
          <a:off x="1217615" y="4859551"/>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13318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2F69-F2CF-C317-846E-EBD9B9A79B6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397F2-02F2-F32F-5794-146CBC956074}"/>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C204EC14-4412-3E7E-C437-55AD122A3BA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2E09E56-9D0D-32FE-D1EB-1A676A64AD2D}"/>
              </a:ext>
            </a:extLst>
          </p:cNvPr>
          <p:cNvSpPr>
            <a:spLocks noGrp="1"/>
          </p:cNvSpPr>
          <p:nvPr>
            <p:ph type="title"/>
          </p:nvPr>
        </p:nvSpPr>
        <p:spPr>
          <a:xfrm>
            <a:off x="419970" y="613664"/>
            <a:ext cx="11417697" cy="654856"/>
          </a:xfrm>
        </p:spPr>
        <p:txBody>
          <a:bodyPr/>
          <a:lstStyle/>
          <a:p>
            <a:r>
              <a:rPr lang="en-GB" dirty="0"/>
              <a:t>Section 4. Medication (continued)</a:t>
            </a:r>
          </a:p>
        </p:txBody>
      </p:sp>
      <p:sp>
        <p:nvSpPr>
          <p:cNvPr id="6" name="TextBox 5">
            <a:extLst>
              <a:ext uri="{FF2B5EF4-FFF2-40B4-BE49-F238E27FC236}">
                <a16:creationId xmlns:a16="http://schemas.microsoft.com/office/drawing/2014/main" id="{9244456B-37F4-A959-AA4C-F8C107B3BF1F}"/>
              </a:ext>
            </a:extLst>
          </p:cNvPr>
          <p:cNvSpPr txBox="1"/>
          <p:nvPr/>
        </p:nvSpPr>
        <p:spPr>
          <a:xfrm>
            <a:off x="554485" y="6074747"/>
            <a:ext cx="1056740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Q22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311D8CE-CA74-6FD8-86F2-63D641D9B147}"/>
              </a:ext>
            </a:extLst>
          </p:cNvPr>
          <p:cNvSpPr txBox="1"/>
          <p:nvPr/>
        </p:nvSpPr>
        <p:spPr>
          <a:xfrm>
            <a:off x="264242" y="2044447"/>
            <a:ext cx="1798455" cy="646331"/>
          </a:xfrm>
          <a:prstGeom prst="rect">
            <a:avLst/>
          </a:prstGeom>
          <a:noFill/>
        </p:spPr>
        <p:txBody>
          <a:bodyPr wrap="square">
            <a:spAutoFit/>
          </a:bodyPr>
          <a:lstStyle/>
          <a:p>
            <a:pPr algn="r" rtl="0">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Q22. In the last 12 months, has your NHS mental health team asked you how you are getting on with your medication?</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D7260923-9F58-B66A-0D18-6FD61B351953}"/>
              </a:ext>
            </a:extLst>
          </p:cNvPr>
          <p:cNvGraphicFramePr>
            <a:graphicFrameLocks noGrp="1"/>
          </p:cNvGraphicFramePr>
          <p:nvPr>
            <p:extLst>
              <p:ext uri="{D42A27DB-BD31-4B8C-83A1-F6EECF244321}">
                <p14:modId xmlns:p14="http://schemas.microsoft.com/office/powerpoint/2010/main" val="1772951713"/>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4" name="Q22" descr="Bar chart showing breakdown of length of stay for this NHS trust.">
            <a:extLst>
              <a:ext uri="{FF2B5EF4-FFF2-40B4-BE49-F238E27FC236}">
                <a16:creationId xmlns:a16="http://schemas.microsoft.com/office/drawing/2014/main" id="{686DF571-35F5-AD9D-B671-EAF8DA60B13A}"/>
              </a:ext>
            </a:extLst>
          </p:cNvPr>
          <p:cNvGraphicFramePr/>
          <p:nvPr>
            <p:extLst>
              <p:ext uri="{D42A27DB-BD31-4B8C-83A1-F6EECF244321}">
                <p14:modId xmlns:p14="http://schemas.microsoft.com/office/powerpoint/2010/main" val="1977655225"/>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47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55D24-8BD2-6F99-8170-3DD716A9ADDA}"/>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58B9E965-23D0-F30B-FF7C-A6C09FE6F2F0}"/>
              </a:ext>
            </a:extLst>
          </p:cNvPr>
          <p:cNvSpPr>
            <a:spLocks noGrp="1"/>
          </p:cNvSpPr>
          <p:nvPr>
            <p:ph type="title"/>
          </p:nvPr>
        </p:nvSpPr>
        <p:spPr>
          <a:xfrm>
            <a:off x="419970" y="613664"/>
            <a:ext cx="11417697" cy="654856"/>
          </a:xfrm>
        </p:spPr>
        <p:txBody>
          <a:bodyPr>
            <a:normAutofit/>
          </a:bodyPr>
          <a:lstStyle/>
          <a:p>
            <a:r>
              <a:rPr lang="en-GB" dirty="0"/>
              <a:t>Section 5. </a:t>
            </a:r>
            <a:r>
              <a:rPr lang="en-US" dirty="0"/>
              <a:t>Psychological therapies</a:t>
            </a:r>
            <a:r>
              <a:rPr lang="en-GB" dirty="0"/>
              <a:t> </a:t>
            </a:r>
          </a:p>
        </p:txBody>
      </p:sp>
      <p:sp>
        <p:nvSpPr>
          <p:cNvPr id="2" name="Slide Number Placeholder 1">
            <a:extLst>
              <a:ext uri="{FF2B5EF4-FFF2-40B4-BE49-F238E27FC236}">
                <a16:creationId xmlns:a16="http://schemas.microsoft.com/office/drawing/2014/main" id="{C70C2C45-40FB-1829-6101-1714F6D5FC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2A4047B-09B0-0821-86B0-6039BBFBC31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5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9465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59E2-A1C0-7BAF-C9CC-F57A87DA1C4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D3A4C0-7D89-9DA7-988D-F7E186537D2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DD21D72B-9C01-1831-9429-EDFBC0A8C2B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6E65BEC-719C-ACBA-F692-7D4F0D38EB96}"/>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(continued) </a:t>
            </a:r>
            <a:endParaRPr lang="en-GB" dirty="0"/>
          </a:p>
        </p:txBody>
      </p:sp>
      <p:sp>
        <p:nvSpPr>
          <p:cNvPr id="6" name="TextBox 5">
            <a:extLst>
              <a:ext uri="{FF2B5EF4-FFF2-40B4-BE49-F238E27FC236}">
                <a16:creationId xmlns:a16="http://schemas.microsoft.com/office/drawing/2014/main" id="{719AC3C2-94D6-44D7-276A-51EDFEE3E6C8}"/>
              </a:ext>
            </a:extLst>
          </p:cNvPr>
          <p:cNvSpPr txBox="1"/>
          <p:nvPr/>
        </p:nvSpPr>
        <p:spPr>
          <a:xfrm>
            <a:off x="544546" y="6074747"/>
            <a:ext cx="1058728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Q25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46E143A-E1C2-4012-17CD-B41BC082FA48}"/>
              </a:ext>
            </a:extLst>
          </p:cNvPr>
          <p:cNvSpPr txBox="1"/>
          <p:nvPr/>
        </p:nvSpPr>
        <p:spPr>
          <a:xfrm>
            <a:off x="241195" y="2082302"/>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solidFill>
                  <a:prstClr val="black"/>
                </a:solidFill>
                <a:latin typeface="Arial" panose="020B0604020202020204" pitchFamily="34" charset="0"/>
                <a:cs typeface="Arial" panose="020B0604020202020204" pitchFamily="34" charset="0"/>
              </a:rPr>
              <a:t>Q25. Thinking about the last time you received therapy, did you have enough privacy to talk comfortably?</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0EE3E8C4-C25C-5D81-2C03-4F2E18B1DAE2}"/>
              </a:ext>
            </a:extLst>
          </p:cNvPr>
          <p:cNvGraphicFramePr>
            <a:graphicFrameLocks noGrp="1"/>
          </p:cNvGraphicFramePr>
          <p:nvPr>
            <p:extLst>
              <p:ext uri="{D42A27DB-BD31-4B8C-83A1-F6EECF244321}">
                <p14:modId xmlns:p14="http://schemas.microsoft.com/office/powerpoint/2010/main" val="2317755512"/>
              </p:ext>
            </p:extLst>
          </p:nvPr>
        </p:nvGraphicFramePr>
        <p:xfrm>
          <a:off x="8394992"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25" descr="Bar chart showing breakdown of length of stay for this NHS trust.">
            <a:extLst>
              <a:ext uri="{FF2B5EF4-FFF2-40B4-BE49-F238E27FC236}">
                <a16:creationId xmlns:a16="http://schemas.microsoft.com/office/drawing/2014/main" id="{9DCD797C-F2D7-4E9A-9225-532969401917}"/>
              </a:ext>
            </a:extLst>
          </p:cNvPr>
          <p:cNvGraphicFramePr/>
          <p:nvPr>
            <p:extLst>
              <p:ext uri="{D42A27DB-BD31-4B8C-83A1-F6EECF244321}">
                <p14:modId xmlns:p14="http://schemas.microsoft.com/office/powerpoint/2010/main" val="259833829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3897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1192C-8276-E0E3-3989-4F214FE1D9A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83743D82-BF6F-30EE-FD61-E4D6773352DF}"/>
              </a:ext>
            </a:extLst>
          </p:cNvPr>
          <p:cNvSpPr>
            <a:spLocks noGrp="1"/>
          </p:cNvSpPr>
          <p:nvPr>
            <p:ph type="title"/>
          </p:nvPr>
        </p:nvSpPr>
        <p:spPr>
          <a:xfrm>
            <a:off x="419970" y="613664"/>
            <a:ext cx="11417697" cy="654856"/>
          </a:xfrm>
        </p:spPr>
        <p:txBody>
          <a:bodyPr>
            <a:normAutofit/>
          </a:bodyPr>
          <a:lstStyle/>
          <a:p>
            <a:r>
              <a:rPr lang="en-GB" dirty="0"/>
              <a:t>Section 6. </a:t>
            </a:r>
            <a:r>
              <a:rPr lang="en-US" dirty="0"/>
              <a:t>Crisis care support </a:t>
            </a:r>
            <a:endParaRPr lang="en-GB" dirty="0"/>
          </a:p>
        </p:txBody>
      </p:sp>
      <p:sp>
        <p:nvSpPr>
          <p:cNvPr id="2" name="Slide Number Placeholder 1">
            <a:extLst>
              <a:ext uri="{FF2B5EF4-FFF2-40B4-BE49-F238E27FC236}">
                <a16:creationId xmlns:a16="http://schemas.microsoft.com/office/drawing/2014/main" id="{FACC202E-6D6C-691C-F694-15560C6D94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C0C7FD14-8187-500D-EA4D-B8631C29953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6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858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516E-C3B8-607D-8458-E4658FDC592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94E8E8-6AFE-67BF-E9B2-073AF9CE9C8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5E6BBD5B-A07C-6DD7-C221-7CEF46ACBB5B}"/>
              </a:ext>
            </a:extLst>
          </p:cNvPr>
          <p:cNvSpPr txBox="1"/>
          <p:nvPr/>
        </p:nvSpPr>
        <p:spPr>
          <a:xfrm>
            <a:off x="269052" y="3075084"/>
            <a:ext cx="1775019"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34A4A6A1-E8A4-BDC6-E1A6-5544A5F9A8F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15B7B4C-2F19-4D26-D36A-8AF36A994484}"/>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endParaRPr lang="en-GB" dirty="0"/>
          </a:p>
        </p:txBody>
      </p:sp>
      <p:sp>
        <p:nvSpPr>
          <p:cNvPr id="14" name="TextBox 13">
            <a:extLst>
              <a:ext uri="{FF2B5EF4-FFF2-40B4-BE49-F238E27FC236}">
                <a16:creationId xmlns:a16="http://schemas.microsoft.com/office/drawing/2014/main" id="{9CD9423F-3B64-4FD1-48FC-1E230954C896}"/>
              </a:ext>
            </a:extLst>
          </p:cNvPr>
          <p:cNvSpPr txBox="1"/>
          <p:nvPr/>
        </p:nvSpPr>
        <p:spPr>
          <a:xfrm>
            <a:off x="544546" y="6074747"/>
            <a:ext cx="10992369"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Q29 and Q30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594A58-6513-6029-F4E3-C9858638D66F}"/>
              </a:ext>
            </a:extLst>
          </p:cNvPr>
          <p:cNvSpPr txBox="1"/>
          <p:nvPr/>
        </p:nvSpPr>
        <p:spPr>
          <a:xfrm>
            <a:off x="245616" y="2051714"/>
            <a:ext cx="1798455"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Q29. Thinking about the last time you contacted NHS mental health crisis support, did you get the help you needed?</a:t>
            </a:r>
          </a:p>
        </p:txBody>
      </p:sp>
      <p:graphicFrame>
        <p:nvGraphicFramePr>
          <p:cNvPr id="7" name="table" descr="Number of respondents, Trust score, National average, lowest trust score, highest trust score shown for Q32, Q33 Q34 and Q35." title="Summary of scores">
            <a:extLst>
              <a:ext uri="{FF2B5EF4-FFF2-40B4-BE49-F238E27FC236}">
                <a16:creationId xmlns:a16="http://schemas.microsoft.com/office/drawing/2014/main" id="{C36B01BC-9022-C942-EF48-34F3B3592A7B}"/>
              </a:ext>
            </a:extLst>
          </p:cNvPr>
          <p:cNvGraphicFramePr>
            <a:graphicFrameLocks noGrp="1"/>
          </p:cNvGraphicFramePr>
          <p:nvPr>
            <p:extLst>
              <p:ext uri="{D42A27DB-BD31-4B8C-83A1-F6EECF244321}">
                <p14:modId xmlns:p14="http://schemas.microsoft.com/office/powerpoint/2010/main" val="3169213616"/>
              </p:ext>
            </p:extLst>
          </p:nvPr>
        </p:nvGraphicFramePr>
        <p:xfrm>
          <a:off x="8508243" y="1336969"/>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5" name="Q29" descr="Bar chart showing breakdown of length of stay for this NHS trust.">
            <a:extLst>
              <a:ext uri="{FF2B5EF4-FFF2-40B4-BE49-F238E27FC236}">
                <a16:creationId xmlns:a16="http://schemas.microsoft.com/office/drawing/2014/main" id="{F83DA056-49A9-5349-C172-C993B9AA3232}"/>
              </a:ext>
            </a:extLst>
          </p:cNvPr>
          <p:cNvGraphicFramePr/>
          <p:nvPr>
            <p:extLst>
              <p:ext uri="{D42A27DB-BD31-4B8C-83A1-F6EECF244321}">
                <p14:modId xmlns:p14="http://schemas.microsoft.com/office/powerpoint/2010/main" val="13280517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30" descr="Bar chart showing breakdown of length of stay for this NHS trust.">
            <a:extLst>
              <a:ext uri="{FF2B5EF4-FFF2-40B4-BE49-F238E27FC236}">
                <a16:creationId xmlns:a16="http://schemas.microsoft.com/office/drawing/2014/main" id="{9A407AC9-9024-DC37-94EB-08FE43DA0198}"/>
              </a:ext>
            </a:extLst>
          </p:cNvPr>
          <p:cNvGraphicFramePr/>
          <p:nvPr>
            <p:extLst>
              <p:ext uri="{D42A27DB-BD31-4B8C-83A1-F6EECF244321}">
                <p14:modId xmlns:p14="http://schemas.microsoft.com/office/powerpoint/2010/main" val="3918829060"/>
              </p:ext>
            </p:extLst>
          </p:nvPr>
        </p:nvGraphicFramePr>
        <p:xfrm>
          <a:off x="1210148" y="2898039"/>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0222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4F1D-0A95-4B9A-AF3A-C3727A91DC5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954AB630-8E52-51A3-BE5C-3218DA6B6C38}"/>
              </a:ext>
            </a:extLst>
          </p:cNvPr>
          <p:cNvSpPr>
            <a:spLocks noGrp="1"/>
          </p:cNvSpPr>
          <p:nvPr>
            <p:ph type="title"/>
          </p:nvPr>
        </p:nvSpPr>
        <p:spPr>
          <a:xfrm>
            <a:off x="419970" y="613664"/>
            <a:ext cx="11417697" cy="654856"/>
          </a:xfrm>
        </p:spPr>
        <p:txBody>
          <a:bodyPr>
            <a:normAutofit/>
          </a:bodyPr>
          <a:lstStyle/>
          <a:p>
            <a:r>
              <a:rPr lang="en-GB" dirty="0"/>
              <a:t>Section 7. </a:t>
            </a:r>
            <a:r>
              <a:rPr lang="en-US" dirty="0"/>
              <a:t>Crisis care access</a:t>
            </a:r>
            <a:endParaRPr lang="en-GB" dirty="0"/>
          </a:p>
        </p:txBody>
      </p:sp>
      <p:sp>
        <p:nvSpPr>
          <p:cNvPr id="2" name="Slide Number Placeholder 1">
            <a:extLst>
              <a:ext uri="{FF2B5EF4-FFF2-40B4-BE49-F238E27FC236}">
                <a16:creationId xmlns:a16="http://schemas.microsoft.com/office/drawing/2014/main" id="{F3BEB61E-1DCD-1F0C-3360-7D2D1E072D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DD13B98-4227-CD54-7ECE-D73F2C9861CF}"/>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7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4062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B5C4-B4B6-3FF2-F3E2-C52B419ECB9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36FE02-C7E6-A343-6942-991CFC7FE9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D15EF3B6-D0DE-79C4-574C-B3F311664A63}"/>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056CF19-19BA-8747-7CEF-B4C3E76A4E0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77E10F73-6885-2404-C3AB-DCBCB49D10FE}"/>
                </a:ext>
              </a:extLst>
            </p:cNvPr>
            <p:cNvGraphicFramePr/>
            <p:nvPr>
              <p:extLst>
                <p:ext uri="{D42A27DB-BD31-4B8C-83A1-F6EECF244321}">
                  <p14:modId xmlns:p14="http://schemas.microsoft.com/office/powerpoint/2010/main" val="303547785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0B10132C-F9C5-FAE5-6FD3-44CFF2F392F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94D394-05E3-8C58-FFC3-59154E3ED78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560A7E-B19D-AAF8-297E-7E48DBE06727}"/>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a:t>
            </a:r>
          </a:p>
        </p:txBody>
      </p:sp>
      <p:sp>
        <p:nvSpPr>
          <p:cNvPr id="14" name="TextBox 13">
            <a:extLst>
              <a:ext uri="{FF2B5EF4-FFF2-40B4-BE49-F238E27FC236}">
                <a16:creationId xmlns:a16="http://schemas.microsoft.com/office/drawing/2014/main" id="{C01656F4-C089-92E9-3D4D-C603C62093DE}"/>
              </a:ext>
            </a:extLst>
          </p:cNvPr>
          <p:cNvSpPr txBox="1"/>
          <p:nvPr/>
        </p:nvSpPr>
        <p:spPr>
          <a:xfrm>
            <a:off x="524668" y="6074747"/>
            <a:ext cx="10537585"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Q28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93FE9E-2329-0003-5B5B-EAECB863CE8A}"/>
              </a:ext>
            </a:extLst>
          </p:cNvPr>
          <p:cNvGraphicFramePr>
            <a:graphicFrameLocks noGrp="1"/>
          </p:cNvGraphicFramePr>
          <p:nvPr>
            <p:extLst>
              <p:ext uri="{D42A27DB-BD31-4B8C-83A1-F6EECF244321}">
                <p14:modId xmlns:p14="http://schemas.microsoft.com/office/powerpoint/2010/main" val="901455667"/>
              </p:ext>
            </p:extLst>
          </p:nvPr>
        </p:nvGraphicFramePr>
        <p:xfrm>
          <a:off x="8455341" y="161519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4" name="Q28" descr="Bar chart showing breakdown of length of stay for this NHS trust.">
            <a:extLst>
              <a:ext uri="{FF2B5EF4-FFF2-40B4-BE49-F238E27FC236}">
                <a16:creationId xmlns:a16="http://schemas.microsoft.com/office/drawing/2014/main" id="{3AA18DC6-AAF6-6AF4-8B8B-83B722677F45}"/>
              </a:ext>
            </a:extLst>
          </p:cNvPr>
          <p:cNvGraphicFramePr/>
          <p:nvPr>
            <p:extLst>
              <p:ext uri="{D42A27DB-BD31-4B8C-83A1-F6EECF244321}">
                <p14:modId xmlns:p14="http://schemas.microsoft.com/office/powerpoint/2010/main" val="3779439145"/>
              </p:ext>
            </p:extLst>
          </p:nvPr>
        </p:nvGraphicFramePr>
        <p:xfrm>
          <a:off x="1217615" y="3174153"/>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9541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9588-2570-07EF-2651-FC60545753C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BC49A0DE-2B14-49F9-2E26-B37EA23FD7E2}"/>
              </a:ext>
            </a:extLst>
          </p:cNvPr>
          <p:cNvSpPr>
            <a:spLocks noGrp="1"/>
          </p:cNvSpPr>
          <p:nvPr>
            <p:ph type="title"/>
          </p:nvPr>
        </p:nvSpPr>
        <p:spPr>
          <a:xfrm>
            <a:off x="419970" y="613664"/>
            <a:ext cx="11417697" cy="654856"/>
          </a:xfrm>
        </p:spPr>
        <p:txBody>
          <a:bodyPr>
            <a:normAutofit/>
          </a:bodyPr>
          <a:lstStyle/>
          <a:p>
            <a:r>
              <a:rPr lang="en-GB" dirty="0"/>
              <a:t>Section </a:t>
            </a:r>
            <a:r>
              <a:rPr lang="en-US" dirty="0"/>
              <a:t>8. </a:t>
            </a:r>
            <a:r>
              <a:rPr lang="en-GB" dirty="0"/>
              <a:t>Support with other areas of life </a:t>
            </a:r>
          </a:p>
        </p:txBody>
      </p:sp>
      <p:sp>
        <p:nvSpPr>
          <p:cNvPr id="2" name="Slide Number Placeholder 1">
            <a:extLst>
              <a:ext uri="{FF2B5EF4-FFF2-40B4-BE49-F238E27FC236}">
                <a16:creationId xmlns:a16="http://schemas.microsoft.com/office/drawing/2014/main" id="{C5FE8C66-80E2-B6C1-8B81-8AE80F6CFE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6B9C6517-1FD0-CCF4-341D-3643B7D2A2B0}"/>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8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5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21731-FBB4-4290-350F-E1E75A0CDDF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F051D-AD21-6D2B-2E40-C19737F476C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4343BAA9-A929-633A-3F0A-0AE20B5C52E5}"/>
              </a:ext>
            </a:extLst>
          </p:cNvPr>
          <p:cNvSpPr txBox="1"/>
          <p:nvPr/>
        </p:nvSpPr>
        <p:spPr>
          <a:xfrm>
            <a:off x="343975" y="49281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ECECD46-E649-70B2-0A8A-25E1BF5CA10C}"/>
              </a:ext>
            </a:extLst>
          </p:cNvPr>
          <p:cNvSpPr txBox="1"/>
          <p:nvPr/>
        </p:nvSpPr>
        <p:spPr>
          <a:xfrm>
            <a:off x="343975" y="40002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3FEF3A-7065-9F82-7B69-AF0161968806}"/>
              </a:ext>
            </a:extLst>
          </p:cNvPr>
          <p:cNvSpPr txBox="1"/>
          <p:nvPr/>
        </p:nvSpPr>
        <p:spPr>
          <a:xfrm>
            <a:off x="343975" y="29433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5303248D-2277-D310-C23F-88A679D04C3A}"/>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223140-FAA4-0542-C742-EEDAD787BE69}"/>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a:t>
            </a:r>
          </a:p>
        </p:txBody>
      </p:sp>
      <p:sp>
        <p:nvSpPr>
          <p:cNvPr id="20" name="TextBox 19">
            <a:extLst>
              <a:ext uri="{FF2B5EF4-FFF2-40B4-BE49-F238E27FC236}">
                <a16:creationId xmlns:a16="http://schemas.microsoft.com/office/drawing/2014/main" id="{38046E29-682D-D5C8-0EC8-7DBFF2563063}"/>
              </a:ext>
            </a:extLst>
          </p:cNvPr>
          <p:cNvSpPr txBox="1"/>
          <p:nvPr/>
        </p:nvSpPr>
        <p:spPr>
          <a:xfrm>
            <a:off x="504790" y="6074747"/>
            <a:ext cx="11123993"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Q31, Q32_1, Q32_2, and Q32_3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B262E27-2434-47A1-57E9-BDEC06AE353B}"/>
              </a:ext>
            </a:extLst>
          </p:cNvPr>
          <p:cNvSpPr txBox="1"/>
          <p:nvPr/>
        </p:nvSpPr>
        <p:spPr>
          <a:xfrm>
            <a:off x="343975" y="2093066"/>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Q31. In the last 12 months, has your NHS mental health team supported you with your physical health needs?</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8F54B29-7B5D-6CC1-9524-2552DD57D086}"/>
              </a:ext>
            </a:extLst>
          </p:cNvPr>
          <p:cNvGraphicFramePr>
            <a:graphicFrameLocks noGrp="1"/>
          </p:cNvGraphicFramePr>
          <p:nvPr>
            <p:extLst>
              <p:ext uri="{D42A27DB-BD31-4B8C-83A1-F6EECF244321}">
                <p14:modId xmlns:p14="http://schemas.microsoft.com/office/powerpoint/2010/main" val="4001989793"/>
              </p:ext>
            </p:extLst>
          </p:nvPr>
        </p:nvGraphicFramePr>
        <p:xfrm>
          <a:off x="8332074" y="1393504"/>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aphicFrame>
        <p:nvGraphicFramePr>
          <p:cNvPr id="7" name="Q31" descr="Bar chart showing breakdown of length of stay for this NHS trust.">
            <a:extLst>
              <a:ext uri="{FF2B5EF4-FFF2-40B4-BE49-F238E27FC236}">
                <a16:creationId xmlns:a16="http://schemas.microsoft.com/office/drawing/2014/main" id="{C1D730FC-13E3-4B5A-DD06-3A89DED80F83}"/>
              </a:ext>
            </a:extLst>
          </p:cNvPr>
          <p:cNvGraphicFramePr/>
          <p:nvPr>
            <p:extLst>
              <p:ext uri="{D42A27DB-BD31-4B8C-83A1-F6EECF244321}">
                <p14:modId xmlns:p14="http://schemas.microsoft.com/office/powerpoint/2010/main" val="2881291144"/>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2_1" descr="Bar chart showing breakdown of length of stay for this NHS trust.">
            <a:extLst>
              <a:ext uri="{FF2B5EF4-FFF2-40B4-BE49-F238E27FC236}">
                <a16:creationId xmlns:a16="http://schemas.microsoft.com/office/drawing/2014/main" id="{3D64617C-2BD1-CB71-4314-993B97700977}"/>
              </a:ext>
            </a:extLst>
          </p:cNvPr>
          <p:cNvGraphicFramePr/>
          <p:nvPr>
            <p:extLst>
              <p:ext uri="{D42A27DB-BD31-4B8C-83A1-F6EECF244321}">
                <p14:modId xmlns:p14="http://schemas.microsoft.com/office/powerpoint/2010/main" val="3248461995"/>
              </p:ext>
            </p:extLst>
          </p:nvPr>
        </p:nvGraphicFramePr>
        <p:xfrm>
          <a:off x="1210148" y="2952204"/>
          <a:ext cx="8244000" cy="1166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Q32_2" descr="Bar chart showing breakdown of length of stay for this NHS trust.">
            <a:extLst>
              <a:ext uri="{FF2B5EF4-FFF2-40B4-BE49-F238E27FC236}">
                <a16:creationId xmlns:a16="http://schemas.microsoft.com/office/drawing/2014/main" id="{AB466827-0358-6391-6EA9-B6CF0CE82475}"/>
              </a:ext>
            </a:extLst>
          </p:cNvPr>
          <p:cNvGraphicFramePr/>
          <p:nvPr>
            <p:extLst>
              <p:ext uri="{D42A27DB-BD31-4B8C-83A1-F6EECF244321}">
                <p14:modId xmlns:p14="http://schemas.microsoft.com/office/powerpoint/2010/main" val="3490724638"/>
              </p:ext>
            </p:extLst>
          </p:nvPr>
        </p:nvGraphicFramePr>
        <p:xfrm>
          <a:off x="1210148" y="3973887"/>
          <a:ext cx="8244000" cy="1166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Q32_3" descr="Bar chart showing breakdown of length of stay for this NHS trust.">
            <a:extLst>
              <a:ext uri="{FF2B5EF4-FFF2-40B4-BE49-F238E27FC236}">
                <a16:creationId xmlns:a16="http://schemas.microsoft.com/office/drawing/2014/main" id="{2CD1FF48-CF36-8ABA-26E9-7E580EE8DE3E}"/>
              </a:ext>
            </a:extLst>
          </p:cNvPr>
          <p:cNvGraphicFramePr/>
          <p:nvPr>
            <p:extLst>
              <p:ext uri="{D42A27DB-BD31-4B8C-83A1-F6EECF244321}">
                <p14:modId xmlns:p14="http://schemas.microsoft.com/office/powerpoint/2010/main" val="3643481018"/>
              </p:ext>
            </p:extLst>
          </p:nvPr>
        </p:nvGraphicFramePr>
        <p:xfrm>
          <a:off x="1210148" y="4928143"/>
          <a:ext cx="8244000" cy="1166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95987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57ABF-52DE-CC5D-ABAF-46010CAC9D9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F37EB4-1915-5B81-D607-64A1DF04E9B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B1AC4B4E-0C0F-0459-987D-37A69E21DB9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1B3792AB-3106-D4E8-8BF4-CAAF944302B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
        <p:nvSpPr>
          <p:cNvPr id="4" name="TextBox 3">
            <a:extLst>
              <a:ext uri="{FF2B5EF4-FFF2-40B4-BE49-F238E27FC236}">
                <a16:creationId xmlns:a16="http://schemas.microsoft.com/office/drawing/2014/main" id="{2A67F31D-A9A4-8FA9-0489-ECC1B14231C0}"/>
              </a:ext>
            </a:extLst>
          </p:cNvPr>
          <p:cNvSpPr txBox="1"/>
          <p:nvPr/>
        </p:nvSpPr>
        <p:spPr>
          <a:xfrm>
            <a:off x="524668" y="6074747"/>
            <a:ext cx="10517708"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Q33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04E0127-8A17-F819-1672-024C16CA759C}"/>
              </a:ext>
            </a:extLst>
          </p:cNvPr>
          <p:cNvSpPr txBox="1"/>
          <p:nvPr/>
        </p:nvSpPr>
        <p:spPr>
          <a:xfrm>
            <a:off x="315395" y="2027099"/>
            <a:ext cx="1707950" cy="7848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Q33. Have NHS mental health services involved a member of your family or someone else close to you as much as you would like?</a:t>
            </a:r>
          </a:p>
        </p:txBody>
      </p:sp>
      <p:graphicFrame>
        <p:nvGraphicFramePr>
          <p:cNvPr id="3" name="table" descr="Number of respondents, Trust score, National average, lowest trust score, highest trust score shown for Q32, Q33 Q34 and Q35." title="Summary of scores">
            <a:extLst>
              <a:ext uri="{FF2B5EF4-FFF2-40B4-BE49-F238E27FC236}">
                <a16:creationId xmlns:a16="http://schemas.microsoft.com/office/drawing/2014/main" id="{6695C721-D088-9AFA-E311-349543618668}"/>
              </a:ext>
            </a:extLst>
          </p:cNvPr>
          <p:cNvGraphicFramePr>
            <a:graphicFrameLocks noGrp="1"/>
          </p:cNvGraphicFramePr>
          <p:nvPr>
            <p:extLst>
              <p:ext uri="{D42A27DB-BD31-4B8C-83A1-F6EECF244321}">
                <p14:modId xmlns:p14="http://schemas.microsoft.com/office/powerpoint/2010/main" val="2019855843"/>
              </p:ext>
            </p:extLst>
          </p:nvPr>
        </p:nvGraphicFramePr>
        <p:xfrm>
          <a:off x="8411770" y="1349635"/>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5" name="Q33" descr="Bar chart showing breakdown of length of stay for this NHS trust.">
            <a:extLst>
              <a:ext uri="{FF2B5EF4-FFF2-40B4-BE49-F238E27FC236}">
                <a16:creationId xmlns:a16="http://schemas.microsoft.com/office/drawing/2014/main" id="{1AD14536-8404-DA56-9C6E-402451CEABE7}"/>
              </a:ext>
            </a:extLst>
          </p:cNvPr>
          <p:cNvGraphicFramePr/>
          <p:nvPr>
            <p:extLst>
              <p:ext uri="{D42A27DB-BD31-4B8C-83A1-F6EECF244321}">
                <p14:modId xmlns:p14="http://schemas.microsoft.com/office/powerpoint/2010/main" val="485321478"/>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954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BC590-C836-8222-9339-088A70AC700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42D99AB-3BDD-97D7-D8E8-5CDFA170A012}"/>
              </a:ext>
            </a:extLst>
          </p:cNvPr>
          <p:cNvSpPr>
            <a:spLocks noGrp="1"/>
          </p:cNvSpPr>
          <p:nvPr>
            <p:ph type="title"/>
          </p:nvPr>
        </p:nvSpPr>
        <p:spPr>
          <a:xfrm>
            <a:off x="419970" y="613664"/>
            <a:ext cx="11417697" cy="654856"/>
          </a:xfrm>
        </p:spPr>
        <p:txBody>
          <a:bodyPr>
            <a:normAutofit/>
          </a:bodyPr>
          <a:lstStyle/>
          <a:p>
            <a:r>
              <a:rPr lang="en-GB" dirty="0"/>
              <a:t>Section </a:t>
            </a:r>
            <a:r>
              <a:rPr lang="en-US" dirty="0"/>
              <a:t>9. Support in accessing care</a:t>
            </a:r>
            <a:endParaRPr lang="en-GB" dirty="0"/>
          </a:p>
        </p:txBody>
      </p:sp>
      <p:sp>
        <p:nvSpPr>
          <p:cNvPr id="2" name="Slide Number Placeholder 1">
            <a:extLst>
              <a:ext uri="{FF2B5EF4-FFF2-40B4-BE49-F238E27FC236}">
                <a16:creationId xmlns:a16="http://schemas.microsoft.com/office/drawing/2014/main" id="{4903DC48-41A9-5D78-2A0B-757E38B74E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B49CF1C-9655-EBC0-2508-D6608223F17A}"/>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9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08632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0ACD-2DB0-5BE5-0C57-2C7C8778818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B703B-0EB6-8C01-8BC2-A6E26D09792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TextBox 17">
            <a:extLst>
              <a:ext uri="{FF2B5EF4-FFF2-40B4-BE49-F238E27FC236}">
                <a16:creationId xmlns:a16="http://schemas.microsoft.com/office/drawing/2014/main" id="{A788A23C-EE90-4C5E-9F23-0FE29F3ED517}"/>
              </a:ext>
            </a:extLst>
          </p:cNvPr>
          <p:cNvSpPr txBox="1"/>
          <p:nvPr/>
        </p:nvSpPr>
        <p:spPr>
          <a:xfrm>
            <a:off x="315395" y="3166873"/>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27B8BFEF-763F-EE13-9110-FD62D142605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61904E98-7E6A-A8ED-D357-9290BC4622AB}"/>
              </a:ext>
            </a:extLst>
          </p:cNvPr>
          <p:cNvSpPr>
            <a:spLocks noGrp="1"/>
          </p:cNvSpPr>
          <p:nvPr>
            <p:ph type="title"/>
          </p:nvPr>
        </p:nvSpPr>
        <p:spPr>
          <a:xfrm>
            <a:off x="419970" y="613664"/>
            <a:ext cx="11417697" cy="654856"/>
          </a:xfrm>
        </p:spPr>
        <p:txBody>
          <a:bodyPr/>
          <a:lstStyle/>
          <a:p>
            <a:r>
              <a:rPr lang="en-GB" dirty="0"/>
              <a:t>Section </a:t>
            </a:r>
            <a:r>
              <a:rPr lang="en-US" dirty="0"/>
              <a:t>9. Support in accessing care</a:t>
            </a:r>
            <a:endParaRPr lang="en-GB" dirty="0"/>
          </a:p>
        </p:txBody>
      </p:sp>
      <p:sp>
        <p:nvSpPr>
          <p:cNvPr id="5" name="TextBox 4">
            <a:extLst>
              <a:ext uri="{FF2B5EF4-FFF2-40B4-BE49-F238E27FC236}">
                <a16:creationId xmlns:a16="http://schemas.microsoft.com/office/drawing/2014/main" id="{AA8B8EF3-BE91-7698-C009-5663BEF17FE0}"/>
              </a:ext>
            </a:extLst>
          </p:cNvPr>
          <p:cNvSpPr txBox="1"/>
          <p:nvPr/>
        </p:nvSpPr>
        <p:spPr>
          <a:xfrm>
            <a:off x="514729" y="6074747"/>
            <a:ext cx="10964967"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Q34 and Q37 show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690D5A-9CE4-3FD6-9031-7B8B3B404CBD}"/>
              </a:ext>
            </a:extLst>
          </p:cNvPr>
          <p:cNvSpPr txBox="1"/>
          <p:nvPr/>
        </p:nvSpPr>
        <p:spPr>
          <a:xfrm>
            <a:off x="315395" y="2115297"/>
            <a:ext cx="1707950" cy="6463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Q34. Has your NHS mental health team asked if you need support to access your care and treatment?</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3C95E88A-8093-990D-75DC-C1DD24F1E30D}"/>
              </a:ext>
            </a:extLst>
          </p:cNvPr>
          <p:cNvGraphicFramePr>
            <a:graphicFrameLocks noGrp="1"/>
          </p:cNvGraphicFramePr>
          <p:nvPr>
            <p:extLst>
              <p:ext uri="{D42A27DB-BD31-4B8C-83A1-F6EECF244321}">
                <p14:modId xmlns:p14="http://schemas.microsoft.com/office/powerpoint/2010/main" val="2117434426"/>
              </p:ext>
            </p:extLst>
          </p:nvPr>
        </p:nvGraphicFramePr>
        <p:xfrm>
          <a:off x="8494279" y="1370525"/>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graphicFrame>
        <p:nvGraphicFramePr>
          <p:cNvPr id="7" name="Q34" descr="Bar chart showing breakdown of length of stay for this NHS trust.">
            <a:extLst>
              <a:ext uri="{FF2B5EF4-FFF2-40B4-BE49-F238E27FC236}">
                <a16:creationId xmlns:a16="http://schemas.microsoft.com/office/drawing/2014/main" id="{B352E661-745F-7DB6-5943-2511AA718C80}"/>
              </a:ext>
            </a:extLst>
          </p:cNvPr>
          <p:cNvGraphicFramePr/>
          <p:nvPr>
            <p:extLst>
              <p:ext uri="{D42A27DB-BD31-4B8C-83A1-F6EECF244321}">
                <p14:modId xmlns:p14="http://schemas.microsoft.com/office/powerpoint/2010/main" val="3794303476"/>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Q37" descr="Bar chart showing breakdown of length of stay for this NHS trust.">
            <a:extLst>
              <a:ext uri="{FF2B5EF4-FFF2-40B4-BE49-F238E27FC236}">
                <a16:creationId xmlns:a16="http://schemas.microsoft.com/office/drawing/2014/main" id="{1EBBDEA3-0863-FD89-6C9D-1F3046AB567D}"/>
              </a:ext>
            </a:extLst>
          </p:cNvPr>
          <p:cNvGraphicFramePr/>
          <p:nvPr>
            <p:extLst>
              <p:ext uri="{D42A27DB-BD31-4B8C-83A1-F6EECF244321}">
                <p14:modId xmlns:p14="http://schemas.microsoft.com/office/powerpoint/2010/main" val="3230978413"/>
              </p:ext>
            </p:extLst>
          </p:nvPr>
        </p:nvGraphicFramePr>
        <p:xfrm>
          <a:off x="1210148" y="2887965"/>
          <a:ext cx="8244000" cy="116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72517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E4A6C-77BD-6E4B-13DE-318004E18D99}"/>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1F43F625-0D59-0D16-C570-DD8AF634FA85}"/>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10. Respect, dignity and compassion</a:t>
            </a:r>
          </a:p>
        </p:txBody>
      </p:sp>
      <p:sp>
        <p:nvSpPr>
          <p:cNvPr id="6" name="TextBox 5">
            <a:extLst>
              <a:ext uri="{FF2B5EF4-FFF2-40B4-BE49-F238E27FC236}">
                <a16:creationId xmlns:a16="http://schemas.microsoft.com/office/drawing/2014/main" id="{1E43C577-0121-FF20-6399-5D5BBFF7C001}"/>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1150CE0-1DAB-495C-3DD7-0A39580EC190}"/>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A76CCE95-CE88-4395-D4E1-D29070905826}"/>
              </a:ext>
            </a:extLst>
          </p:cNvPr>
          <p:cNvGraphicFramePr/>
          <p:nvPr>
            <p:extLst>
              <p:ext uri="{D42A27DB-BD31-4B8C-83A1-F6EECF244321}">
                <p14:modId xmlns:p14="http://schemas.microsoft.com/office/powerpoint/2010/main" val="150264096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6FD0B15-510F-9CE5-B710-76BF5C7A0692}"/>
              </a:ext>
            </a:extLst>
          </p:cNvPr>
          <p:cNvGraphicFramePr>
            <a:graphicFrameLocks noGrp="1"/>
          </p:cNvGraphicFramePr>
          <p:nvPr>
            <p:extLst>
              <p:ext uri="{D42A27DB-BD31-4B8C-83A1-F6EECF244321}">
                <p14:modId xmlns:p14="http://schemas.microsoft.com/office/powerpoint/2010/main" val="422242392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DBD763A0-3487-34CB-488A-BD26119773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52629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DCD2-B636-EEEA-9AED-E52F82700D2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41E6B-BF62-D81A-6224-C6FE85BA880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9FBEBCF-DB36-5092-D64C-786CA3E73119}"/>
              </a:ext>
            </a:extLst>
          </p:cNvPr>
          <p:cNvGraphicFramePr>
            <a:graphicFrameLocks noGrp="1"/>
          </p:cNvGraphicFramePr>
          <p:nvPr>
            <p:extLst>
              <p:ext uri="{D42A27DB-BD31-4B8C-83A1-F6EECF244321}">
                <p14:modId xmlns:p14="http://schemas.microsoft.com/office/powerpoint/2010/main" val="151156359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3D803AC0-4F72-14A7-E8C2-2F06AAB45D3F}"/>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50F34CD4-FAE3-84CD-B61C-87D9E07D3E33}"/>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5100A72-6456-4D15-7C74-56221DCA6799}"/>
                </a:ext>
              </a:extLst>
            </p:cNvPr>
            <p:cNvGraphicFramePr/>
            <p:nvPr>
              <p:extLst>
                <p:ext uri="{D42A27DB-BD31-4B8C-83A1-F6EECF244321}">
                  <p14:modId xmlns:p14="http://schemas.microsoft.com/office/powerpoint/2010/main" val="85811932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2D15CB2-8586-A389-57E2-6F64B253000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B3BBFC4-BD21-FF9C-BD37-B004879FAE0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208E039-7D2C-E003-3E64-57A681DD397C}"/>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E610497D-4C11-92E8-31B7-7A64D5EE1E9A}"/>
              </a:ext>
            </a:extLst>
          </p:cNvPr>
          <p:cNvGraphicFramePr>
            <a:graphicFrameLocks/>
          </p:cNvGraphicFramePr>
          <p:nvPr>
            <p:extLst>
              <p:ext uri="{D42A27DB-BD31-4B8C-83A1-F6EECF244321}">
                <p14:modId xmlns:p14="http://schemas.microsoft.com/office/powerpoint/2010/main" val="233237702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19647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57645-7D1E-62A6-1552-FC7D17F52C5F}"/>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88043D-BF54-A7B9-F24A-EFE4FB16027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dirty="0"/>
              <a:t>Section 11. Overall experience</a:t>
            </a:r>
          </a:p>
        </p:txBody>
      </p:sp>
      <p:sp>
        <p:nvSpPr>
          <p:cNvPr id="6" name="TextBox 5">
            <a:extLst>
              <a:ext uri="{FF2B5EF4-FFF2-40B4-BE49-F238E27FC236}">
                <a16:creationId xmlns:a16="http://schemas.microsoft.com/office/drawing/2014/main" id="{0AA21109-10EF-28A4-CB41-9B15A6E6F9F5}"/>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71DA9A4D-FD25-DB18-7CBC-EDFE3A0A2F3A}"/>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1" descr="A bar chart showing the range of section scores for all NHS trusts for Section 1 (Health and social care workers).">
            <a:extLst>
              <a:ext uri="{FF2B5EF4-FFF2-40B4-BE49-F238E27FC236}">
                <a16:creationId xmlns:a16="http://schemas.microsoft.com/office/drawing/2014/main" id="{7A5DD918-F8AB-3094-36CE-296C7733D612}"/>
              </a:ext>
            </a:extLst>
          </p:cNvPr>
          <p:cNvGraphicFramePr/>
          <p:nvPr>
            <p:extLst>
              <p:ext uri="{D42A27DB-BD31-4B8C-83A1-F6EECF244321}">
                <p14:modId xmlns:p14="http://schemas.microsoft.com/office/powerpoint/2010/main" val="24022782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EBE69F58-23EB-2089-19B5-789A46D96C45}"/>
              </a:ext>
            </a:extLst>
          </p:cNvPr>
          <p:cNvGraphicFramePr>
            <a:graphicFrameLocks noGrp="1"/>
          </p:cNvGraphicFramePr>
          <p:nvPr>
            <p:extLst>
              <p:ext uri="{D42A27DB-BD31-4B8C-83A1-F6EECF244321}">
                <p14:modId xmlns:p14="http://schemas.microsoft.com/office/powerpoint/2010/main" val="17429837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73D3DD4-6D80-A208-3716-963C46E9F1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038273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4FB75-21E6-839A-0519-1D0CC8B74A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42282-3DA4-F23A-4700-070608A2991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DC3C91C-8504-E100-65B9-640E6CF1A2E1}"/>
              </a:ext>
            </a:extLst>
          </p:cNvPr>
          <p:cNvGraphicFramePr>
            <a:graphicFrameLocks noGrp="1"/>
          </p:cNvGraphicFramePr>
          <p:nvPr>
            <p:extLst>
              <p:ext uri="{D42A27DB-BD31-4B8C-83A1-F6EECF244321}">
                <p14:modId xmlns:p14="http://schemas.microsoft.com/office/powerpoint/2010/main" val="232428051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B701AEEC-C1BB-4DAD-50D9-01D62EEC56DD}"/>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EF9BB659-5A70-8D97-6C48-6B0629F984EF}"/>
                </a:ext>
              </a:extLst>
            </p:cNvPr>
            <p:cNvGraphicFramePr/>
            <p:nvPr>
              <p:extLst>
                <p:ext uri="{D42A27DB-BD31-4B8C-83A1-F6EECF244321}">
                  <p14:modId xmlns:p14="http://schemas.microsoft.com/office/powerpoint/2010/main" val="16611973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33A9472F-173B-70B7-E647-EC8D3C08A8F4}"/>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9717E467-3334-5C3E-05BF-F6A6FF3103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BE9459C4-18F0-D07C-21B6-9EC6314DE357}"/>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endParaRPr lang="en-GB" dirty="0"/>
          </a:p>
        </p:txBody>
      </p:sp>
    </p:spTree>
    <p:extLst>
      <p:ext uri="{BB962C8B-B14F-4D97-AF65-F5344CB8AC3E}">
        <p14:creationId xmlns:p14="http://schemas.microsoft.com/office/powerpoint/2010/main" val="3439603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42C9-4F45-6D1F-CAF0-06B341032287}"/>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40B9578E-7E42-ECB8-B587-47FCCA36958B}"/>
              </a:ext>
            </a:extLst>
          </p:cNvPr>
          <p:cNvSpPr>
            <a:spLocks noGrp="1"/>
          </p:cNvSpPr>
          <p:nvPr>
            <p:ph type="title"/>
          </p:nvPr>
        </p:nvSpPr>
        <p:spPr>
          <a:xfrm>
            <a:off x="419970" y="613664"/>
            <a:ext cx="11417697" cy="654856"/>
          </a:xfrm>
        </p:spPr>
        <p:txBody>
          <a:bodyPr>
            <a:normAutofit/>
          </a:bodyPr>
          <a:lstStyle/>
          <a:p>
            <a:r>
              <a:rPr lang="en-GB" dirty="0"/>
              <a:t>Section </a:t>
            </a:r>
            <a:r>
              <a:rPr lang="en-US" dirty="0"/>
              <a:t>12. Feedback</a:t>
            </a:r>
            <a:endParaRPr lang="en-GB" dirty="0"/>
          </a:p>
        </p:txBody>
      </p:sp>
      <p:sp>
        <p:nvSpPr>
          <p:cNvPr id="2" name="Slide Number Placeholder 1">
            <a:extLst>
              <a:ext uri="{FF2B5EF4-FFF2-40B4-BE49-F238E27FC236}">
                <a16:creationId xmlns:a16="http://schemas.microsoft.com/office/drawing/2014/main" id="{DC898F53-F24C-3FBB-216E-FF3496FEE9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D6D59CDF-2AC9-04BB-A004-FF03D7130944}"/>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12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47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EEF21-2D98-A7C8-F830-353A459A517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AE2E7A-1CC3-0C5E-B699-7C0E950695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Title 6">
            <a:extLst>
              <a:ext uri="{FF2B5EF4-FFF2-40B4-BE49-F238E27FC236}">
                <a16:creationId xmlns:a16="http://schemas.microsoft.com/office/drawing/2014/main" id="{9D3FAA1D-4A5C-52DA-CE31-89E28B61552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B59F7C8-21D2-601D-469A-DFB522D30D72}"/>
              </a:ext>
            </a:extLst>
          </p:cNvPr>
          <p:cNvSpPr>
            <a:spLocks noGrp="1"/>
          </p:cNvSpPr>
          <p:nvPr>
            <p:ph type="title"/>
          </p:nvPr>
        </p:nvSpPr>
        <p:spPr>
          <a:xfrm>
            <a:off x="419970" y="613664"/>
            <a:ext cx="11417697" cy="654856"/>
          </a:xfrm>
        </p:spPr>
        <p:txBody>
          <a:bodyPr/>
          <a:lstStyle/>
          <a:p>
            <a:r>
              <a:rPr lang="en-GB" dirty="0"/>
              <a:t>Section </a:t>
            </a:r>
            <a:r>
              <a:rPr lang="en-US" dirty="0"/>
              <a:t>12. Feedback</a:t>
            </a:r>
            <a:endParaRPr lang="en-GB" dirty="0"/>
          </a:p>
        </p:txBody>
      </p:sp>
      <p:sp>
        <p:nvSpPr>
          <p:cNvPr id="5" name="TextBox 4">
            <a:extLst>
              <a:ext uri="{FF2B5EF4-FFF2-40B4-BE49-F238E27FC236}">
                <a16:creationId xmlns:a16="http://schemas.microsoft.com/office/drawing/2014/main" id="{F4CCA34A-2E71-B3D5-AB99-9992F8C2702C}"/>
              </a:ext>
            </a:extLst>
          </p:cNvPr>
          <p:cNvSpPr txBox="1"/>
          <p:nvPr/>
        </p:nvSpPr>
        <p:spPr>
          <a:xfrm>
            <a:off x="524669" y="6074747"/>
            <a:ext cx="10708922" cy="369332"/>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Q40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E78B9-8A77-228C-B768-83D78AAACF42}"/>
              </a:ext>
            </a:extLst>
          </p:cNvPr>
          <p:cNvSpPr txBox="1"/>
          <p:nvPr/>
        </p:nvSpPr>
        <p:spPr>
          <a:xfrm>
            <a:off x="276066" y="1957849"/>
            <a:ext cx="1707950" cy="923330"/>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Q40. Aside from this last questionnaire, in the last 12 months, have you been asked by NHS mental health services to give your views on the quality of your care?</a:t>
            </a:r>
          </a:p>
        </p:txBody>
      </p:sp>
      <p:graphicFrame>
        <p:nvGraphicFramePr>
          <p:cNvPr id="6" name="table" descr="Number of respondents, Trust score, National average, lowest trust score, highest trust score shown for Q32, Q33 Q34 and Q35." title="Summary of scores">
            <a:extLst>
              <a:ext uri="{FF2B5EF4-FFF2-40B4-BE49-F238E27FC236}">
                <a16:creationId xmlns:a16="http://schemas.microsoft.com/office/drawing/2014/main" id="{9024888C-F13D-814E-013F-E4621826BE50}"/>
              </a:ext>
            </a:extLst>
          </p:cNvPr>
          <p:cNvGraphicFramePr>
            <a:graphicFrameLocks noGrp="1"/>
          </p:cNvGraphicFramePr>
          <p:nvPr>
            <p:extLst>
              <p:ext uri="{D42A27DB-BD31-4B8C-83A1-F6EECF244321}">
                <p14:modId xmlns:p14="http://schemas.microsoft.com/office/powerpoint/2010/main" val="1860541622"/>
              </p:ext>
            </p:extLst>
          </p:nvPr>
        </p:nvGraphicFramePr>
        <p:xfrm>
          <a:off x="8361436" y="1329382"/>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p>
                      <a:pPr algn="ctr"/>
                      <a:r>
                        <a:rPr lang="en-GB" sz="900" b="1" dirty="0">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dirty="0">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4803258"/>
                  </a:ext>
                </a:extLst>
              </a:tr>
            </a:tbl>
          </a:graphicData>
        </a:graphic>
      </p:graphicFrame>
      <p:graphicFrame>
        <p:nvGraphicFramePr>
          <p:cNvPr id="7" name="Q40" descr="Bar chart showing breakdown of length of stay for this NHS trust.">
            <a:extLst>
              <a:ext uri="{FF2B5EF4-FFF2-40B4-BE49-F238E27FC236}">
                <a16:creationId xmlns:a16="http://schemas.microsoft.com/office/drawing/2014/main" id="{95236FB4-A0E2-64D8-137A-D6FFE3F7E78F}"/>
              </a:ext>
            </a:extLst>
          </p:cNvPr>
          <p:cNvGraphicFramePr/>
          <p:nvPr>
            <p:extLst>
              <p:ext uri="{D42A27DB-BD31-4B8C-83A1-F6EECF244321}">
                <p14:modId xmlns:p14="http://schemas.microsoft.com/office/powerpoint/2010/main" val="2361928749"/>
              </p:ext>
            </p:extLst>
          </p:nvPr>
        </p:nvGraphicFramePr>
        <p:xfrm>
          <a:off x="1210148" y="1873027"/>
          <a:ext cx="8244000" cy="1166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808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72</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1999947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14792744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218;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246;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211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2280106002"/>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229702365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671</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46367491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20148685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287251563"/>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6794120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697;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176517816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218448753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3498032724"/>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311718765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136176195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386773192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479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611</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205474453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306155083"/>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2671402669"/>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87699993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653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202220114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157407696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86869774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710865551"/>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285;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270</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623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31768059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028459245"/>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770;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534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560;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95702287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6820057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66802284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427201743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619;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428</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570;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40828756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192504570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29525352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3413861910"/>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714;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544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34294030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332356369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675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2759364247"/>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3506291396"/>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42317336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409888366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708;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682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375212208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13201519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1924328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101641134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91</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E4795-344B-0B9E-15F8-6792863EB77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F1A00-5F5E-3932-4F8F-DCF46FBAC8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5B9B6544-65FA-FB37-FB9F-40D70FABFF53}"/>
              </a:ext>
            </a:extLst>
          </p:cNvPr>
          <p:cNvSpPr>
            <a:spLocks noGrp="1"/>
          </p:cNvSpPr>
          <p:nvPr>
            <p:ph type="title"/>
          </p:nvPr>
        </p:nvSpPr>
        <p:spPr>
          <a:xfrm>
            <a:off x="419970" y="509078"/>
            <a:ext cx="11417697" cy="654856"/>
          </a:xfrm>
        </p:spPr>
        <p:txBody>
          <a:bodyPr>
            <a:normAutofit/>
          </a:bodyPr>
          <a:lstStyle/>
          <a:p>
            <a:r>
              <a:rPr lang="en-US" dirty="0"/>
              <a:t>Section 1. Support while waiting</a:t>
            </a:r>
            <a:endParaRPr lang="en-GB" dirty="0"/>
          </a:p>
        </p:txBody>
      </p:sp>
      <p:sp>
        <p:nvSpPr>
          <p:cNvPr id="11" name="organisation_info">
            <a:extLst>
              <a:ext uri="{FF2B5EF4-FFF2-40B4-BE49-F238E27FC236}">
                <a16:creationId xmlns:a16="http://schemas.microsoft.com/office/drawing/2014/main" id="{E6F1BAF2-889F-04B4-148F-4378061E0636}"/>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3274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6453-4B20-064B-8ED4-A1FA39E4F135}"/>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357AB47E-3ADA-4681-AA85-C38A8B17EF52}"/>
              </a:ext>
            </a:extLst>
          </p:cNvPr>
          <p:cNvSpPr txBox="1">
            <a:spLocks/>
          </p:cNvSpPr>
          <p:nvPr/>
        </p:nvSpPr>
        <p:spPr>
          <a:xfrm>
            <a:off x="419970" y="509078"/>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a:t>Section 2. Mental Health Team</a:t>
            </a:r>
          </a:p>
        </p:txBody>
      </p:sp>
      <p:sp>
        <p:nvSpPr>
          <p:cNvPr id="4" name="Q9_t">
            <a:extLst>
              <a:ext uri="{FF2B5EF4-FFF2-40B4-BE49-F238E27FC236}">
                <a16:creationId xmlns:a16="http://schemas.microsoft.com/office/drawing/2014/main" id="{0526073A-7C94-B6C2-EAE2-94E5A4324C35}"/>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69</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Q8_t">
            <a:extLst>
              <a:ext uri="{FF2B5EF4-FFF2-40B4-BE49-F238E27FC236}">
                <a16:creationId xmlns:a16="http://schemas.microsoft.com/office/drawing/2014/main" id="{75FEB79D-8B82-7DAA-5FA2-A323A8FC1CB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8_c" descr="Trust mean score trend data for Q7, plotted against the national average. ">
            <a:extLst>
              <a:ext uri="{FF2B5EF4-FFF2-40B4-BE49-F238E27FC236}">
                <a16:creationId xmlns:a16="http://schemas.microsoft.com/office/drawing/2014/main" id="{6B909A65-3721-449B-1002-19C52204503A}"/>
              </a:ext>
            </a:extLst>
          </p:cNvPr>
          <p:cNvGraphicFramePr/>
          <p:nvPr>
            <p:extLst>
              <p:ext uri="{D42A27DB-BD31-4B8C-83A1-F6EECF244321}">
                <p14:modId xmlns:p14="http://schemas.microsoft.com/office/powerpoint/2010/main" val="426631372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8_sig" descr="Significant changes 2021 vs 2020&#10;Significant changes 2021 vs 2019" title="Significant changes">
            <a:extLst>
              <a:ext uri="{FF2B5EF4-FFF2-40B4-BE49-F238E27FC236}">
                <a16:creationId xmlns:a16="http://schemas.microsoft.com/office/drawing/2014/main" id="{F67B3F6C-A00E-E331-301C-F78C9C879923}"/>
              </a:ext>
            </a:extLst>
          </p:cNvPr>
          <p:cNvGraphicFramePr>
            <a:graphicFrameLocks noGrp="1"/>
          </p:cNvGraphicFramePr>
          <p:nvPr>
            <p:extLst>
              <p:ext uri="{D42A27DB-BD31-4B8C-83A1-F6EECF244321}">
                <p14:modId xmlns:p14="http://schemas.microsoft.com/office/powerpoint/2010/main" val="23733281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9_sig" descr="Significant changes 2021 vs 2020&#10;Significant changes 2021 vs 2019" title="Significant changes">
            <a:extLst>
              <a:ext uri="{FF2B5EF4-FFF2-40B4-BE49-F238E27FC236}">
                <a16:creationId xmlns:a16="http://schemas.microsoft.com/office/drawing/2014/main" id="{9D3D23DF-16F3-93D6-FC3B-AE1CE7AE3018}"/>
              </a:ext>
            </a:extLst>
          </p:cNvPr>
          <p:cNvGraphicFramePr>
            <a:graphicFrameLocks noGrp="1"/>
          </p:cNvGraphicFramePr>
          <p:nvPr>
            <p:extLst>
              <p:ext uri="{D42A27DB-BD31-4B8C-83A1-F6EECF244321}">
                <p14:modId xmlns:p14="http://schemas.microsoft.com/office/powerpoint/2010/main" val="3437261834"/>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9" name="Q9_c" descr="Trust mean score trend data for Q7, plotted against the national average. ">
            <a:extLst>
              <a:ext uri="{FF2B5EF4-FFF2-40B4-BE49-F238E27FC236}">
                <a16:creationId xmlns:a16="http://schemas.microsoft.com/office/drawing/2014/main" id="{4CF478F3-A3E6-44EB-7C1D-C372CC75D2C1}"/>
              </a:ext>
            </a:extLst>
          </p:cNvPr>
          <p:cNvGraphicFramePr/>
          <p:nvPr>
            <p:extLst>
              <p:ext uri="{D42A27DB-BD31-4B8C-83A1-F6EECF244321}">
                <p14:modId xmlns:p14="http://schemas.microsoft.com/office/powerpoint/2010/main" val="284649928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EC85FAD-F9F6-894C-3AF0-38617623280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828442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8C47-ED0B-892D-39C4-81BD2CCABFD9}"/>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ECCA16A3-B4F9-065F-716E-051DD2C93A1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1_t">
            <a:extLst>
              <a:ext uri="{FF2B5EF4-FFF2-40B4-BE49-F238E27FC236}">
                <a16:creationId xmlns:a16="http://schemas.microsoft.com/office/drawing/2014/main" id="{207AD6FC-023A-3BA6-C874-5674628D62B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70</a:t>
            </a:r>
            <a:endParaRPr lang="en-GB" sz="900" dirty="0">
              <a:solidFill>
                <a:srgbClr val="595959"/>
              </a:solidFill>
              <a:latin typeface="Arial" panose="020B0604020202020204" pitchFamily="34" charset="0"/>
              <a:cs typeface="Arial" panose="020B0604020202020204" pitchFamily="34" charset="0"/>
            </a:endParaRPr>
          </a:p>
        </p:txBody>
      </p:sp>
      <p:sp>
        <p:nvSpPr>
          <p:cNvPr id="5" name="Q10_t">
            <a:extLst>
              <a:ext uri="{FF2B5EF4-FFF2-40B4-BE49-F238E27FC236}">
                <a16:creationId xmlns:a16="http://schemas.microsoft.com/office/drawing/2014/main" id="{ECD40C2D-1139-92EE-6E5B-4BD5F8D4EC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10_c" descr="Trust mean score trend data for Q7, plotted against the national average. ">
            <a:extLst>
              <a:ext uri="{FF2B5EF4-FFF2-40B4-BE49-F238E27FC236}">
                <a16:creationId xmlns:a16="http://schemas.microsoft.com/office/drawing/2014/main" id="{D6FEEDC0-177E-1CD7-0B99-7D0059EF39CA}"/>
              </a:ext>
            </a:extLst>
          </p:cNvPr>
          <p:cNvGraphicFramePr/>
          <p:nvPr>
            <p:extLst>
              <p:ext uri="{D42A27DB-BD31-4B8C-83A1-F6EECF244321}">
                <p14:modId xmlns:p14="http://schemas.microsoft.com/office/powerpoint/2010/main" val="56148944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Q10_sig" descr="Significant changes 2021 vs 2020&#10;Significant changes 2021 vs 2019" title="Significant changes">
            <a:extLst>
              <a:ext uri="{FF2B5EF4-FFF2-40B4-BE49-F238E27FC236}">
                <a16:creationId xmlns:a16="http://schemas.microsoft.com/office/drawing/2014/main" id="{B68705EC-0F6E-6275-6F43-0E4F163F2F01}"/>
              </a:ext>
            </a:extLst>
          </p:cNvPr>
          <p:cNvGraphicFramePr>
            <a:graphicFrameLocks noGrp="1"/>
          </p:cNvGraphicFramePr>
          <p:nvPr>
            <p:extLst>
              <p:ext uri="{D42A27DB-BD31-4B8C-83A1-F6EECF244321}">
                <p14:modId xmlns:p14="http://schemas.microsoft.com/office/powerpoint/2010/main" val="237111970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11_sig" descr="Significant changes 2021 vs 2020&#10;Significant changes 2021 vs 2019" title="Significant changes">
            <a:extLst>
              <a:ext uri="{FF2B5EF4-FFF2-40B4-BE49-F238E27FC236}">
                <a16:creationId xmlns:a16="http://schemas.microsoft.com/office/drawing/2014/main" id="{069E7C31-989B-3C7A-16AD-D665CDE2AAC4}"/>
              </a:ext>
            </a:extLst>
          </p:cNvPr>
          <p:cNvGraphicFramePr>
            <a:graphicFrameLocks noGrp="1"/>
          </p:cNvGraphicFramePr>
          <p:nvPr>
            <p:extLst>
              <p:ext uri="{D42A27DB-BD31-4B8C-83A1-F6EECF244321}">
                <p14:modId xmlns:p14="http://schemas.microsoft.com/office/powerpoint/2010/main" val="49696013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9" name="Q11_c" descr="Trust mean score trend data for Q7, plotted against the national average. ">
            <a:extLst>
              <a:ext uri="{FF2B5EF4-FFF2-40B4-BE49-F238E27FC236}">
                <a16:creationId xmlns:a16="http://schemas.microsoft.com/office/drawing/2014/main" id="{DF46D7A8-BBAD-27B1-E4FB-9D014512C416}"/>
              </a:ext>
            </a:extLst>
          </p:cNvPr>
          <p:cNvGraphicFramePr/>
          <p:nvPr>
            <p:extLst>
              <p:ext uri="{D42A27DB-BD31-4B8C-83A1-F6EECF244321}">
                <p14:modId xmlns:p14="http://schemas.microsoft.com/office/powerpoint/2010/main" val="1039169169"/>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1D234D8C-5043-ECC7-218F-451061A53FF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701955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0133-B375-DE1F-E9E6-83EB9E65B6BA}"/>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2DBFC465-7981-15A7-84DF-7A5C9F5D9025}"/>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 name="Q12_t">
            <a:extLst>
              <a:ext uri="{FF2B5EF4-FFF2-40B4-BE49-F238E27FC236}">
                <a16:creationId xmlns:a16="http://schemas.microsoft.com/office/drawing/2014/main" id="{37EE2C4E-FB74-FF03-CA2B-3BF5FB5D75E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5A602353-C6AF-056C-04FB-9ED07968FC1A}"/>
              </a:ext>
            </a:extLst>
          </p:cNvPr>
          <p:cNvGraphicFramePr/>
          <p:nvPr>
            <p:extLst>
              <p:ext uri="{D42A27DB-BD31-4B8C-83A1-F6EECF244321}">
                <p14:modId xmlns:p14="http://schemas.microsoft.com/office/powerpoint/2010/main" val="86476587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35306F8A-19C6-0C7E-2855-14D578E508A0}"/>
              </a:ext>
            </a:extLst>
          </p:cNvPr>
          <p:cNvGraphicFramePr>
            <a:graphicFrameLocks noGrp="1"/>
          </p:cNvGraphicFramePr>
          <p:nvPr>
            <p:extLst>
              <p:ext uri="{D42A27DB-BD31-4B8C-83A1-F6EECF244321}">
                <p14:modId xmlns:p14="http://schemas.microsoft.com/office/powerpoint/2010/main" val="2753724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Slide Number Placeholder 1">
            <a:extLst>
              <a:ext uri="{FF2B5EF4-FFF2-40B4-BE49-F238E27FC236}">
                <a16:creationId xmlns:a16="http://schemas.microsoft.com/office/drawing/2014/main" id="{7C33B509-6911-31DE-CD1B-FAD196BE72E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439541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A1829-FBE7-F6AE-DC4E-71E82050AE58}"/>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37A78114-0110-163F-A50B-8DF11922D319}"/>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 name="Q16_t">
            <a:extLst>
              <a:ext uri="{FF2B5EF4-FFF2-40B4-BE49-F238E27FC236}">
                <a16:creationId xmlns:a16="http://schemas.microsoft.com/office/drawing/2014/main" id="{3A03500D-A274-EA7C-6C63-BA1229A9C89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54;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66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8FEC2433-CCAC-0D08-09D3-405553954B6B}"/>
              </a:ext>
            </a:extLst>
          </p:cNvPr>
          <p:cNvGraphicFramePr/>
          <p:nvPr>
            <p:extLst>
              <p:ext uri="{D42A27DB-BD31-4B8C-83A1-F6EECF244321}">
                <p14:modId xmlns:p14="http://schemas.microsoft.com/office/powerpoint/2010/main" val="16460157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6803B4EB-1E7D-9B6B-7483-8EBCDD8AFF18}"/>
              </a:ext>
            </a:extLst>
          </p:cNvPr>
          <p:cNvGraphicFramePr>
            <a:graphicFrameLocks noGrp="1"/>
          </p:cNvGraphicFramePr>
          <p:nvPr>
            <p:extLst>
              <p:ext uri="{D42A27DB-BD31-4B8C-83A1-F6EECF244321}">
                <p14:modId xmlns:p14="http://schemas.microsoft.com/office/powerpoint/2010/main" val="286561106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9" name="Slide Number Placeholder 1">
            <a:extLst>
              <a:ext uri="{FF2B5EF4-FFF2-40B4-BE49-F238E27FC236}">
                <a16:creationId xmlns:a16="http://schemas.microsoft.com/office/drawing/2014/main" id="{8B3108CD-E413-263A-4642-0C59868251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67483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1A143-CB6C-69B5-B3E1-00B95AA688C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41E093FA-416A-3C16-CE0D-852447CA563A}"/>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 name="Q18_t">
            <a:extLst>
              <a:ext uri="{FF2B5EF4-FFF2-40B4-BE49-F238E27FC236}">
                <a16:creationId xmlns:a16="http://schemas.microsoft.com/office/drawing/2014/main" id="{65AD612A-A8E9-D67C-215A-970D1B0F3948}"/>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60;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75</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5A5AE673-D98F-602C-3333-74F140EF5596}"/>
              </a:ext>
            </a:extLst>
          </p:cNvPr>
          <p:cNvGraphicFramePr/>
          <p:nvPr>
            <p:extLst>
              <p:ext uri="{D42A27DB-BD31-4B8C-83A1-F6EECF244321}">
                <p14:modId xmlns:p14="http://schemas.microsoft.com/office/powerpoint/2010/main" val="2126157639"/>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793AAA6D-A029-2634-D578-F5F4A7BE926B}"/>
              </a:ext>
            </a:extLst>
          </p:cNvPr>
          <p:cNvGraphicFramePr>
            <a:graphicFrameLocks noGrp="1"/>
          </p:cNvGraphicFramePr>
          <p:nvPr>
            <p:extLst>
              <p:ext uri="{D42A27DB-BD31-4B8C-83A1-F6EECF244321}">
                <p14:modId xmlns:p14="http://schemas.microsoft.com/office/powerpoint/2010/main" val="2751185376"/>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181991253"/>
                  </a:ext>
                </a:extLst>
              </a:tr>
            </a:tbl>
          </a:graphicData>
        </a:graphic>
      </p:graphicFrame>
      <p:sp>
        <p:nvSpPr>
          <p:cNvPr id="2" name="Slide Number Placeholder 1">
            <a:extLst>
              <a:ext uri="{FF2B5EF4-FFF2-40B4-BE49-F238E27FC236}">
                <a16:creationId xmlns:a16="http://schemas.microsoft.com/office/drawing/2014/main" id="{A608BB6A-E1C8-1D49-ED97-A3E6E0D3E6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517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C205-49DC-9EBF-4DF7-B338E3DDD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90252-7ADD-36DE-1AC7-DBBB0B979F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C5D770C9-DA20-FE1C-EF37-3A1BAFE90C76}"/>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11" name="organisation_info">
            <a:extLst>
              <a:ext uri="{FF2B5EF4-FFF2-40B4-BE49-F238E27FC236}">
                <a16:creationId xmlns:a16="http://schemas.microsoft.com/office/drawing/2014/main" id="{CCB9C5AF-F47C-E1F5-0674-D31F8F1B0F71}"/>
              </a:ext>
            </a:extLst>
          </p:cNvPr>
          <p:cNvSpPr txBox="1">
            <a:spLocks/>
          </p:cNvSpPr>
          <p:nvPr/>
        </p:nvSpPr>
        <p:spPr>
          <a:xfrm>
            <a:off x="515938" y="130563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7525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A9AE-3B1A-4727-C40C-31847F6126E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B4CE54-31BF-AFAE-88CD-23512A2F12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3">
            <a:extLst>
              <a:ext uri="{FF2B5EF4-FFF2-40B4-BE49-F238E27FC236}">
                <a16:creationId xmlns:a16="http://schemas.microsoft.com/office/drawing/2014/main" id="{41B350BF-CA25-6CF0-FA06-10692E17BF74}"/>
              </a:ext>
            </a:extLst>
          </p:cNvPr>
          <p:cNvSpPr>
            <a:spLocks noGrp="1"/>
          </p:cNvSpPr>
          <p:nvPr>
            <p:ph type="title"/>
          </p:nvPr>
        </p:nvSpPr>
        <p:spPr>
          <a:xfrm>
            <a:off x="419970" y="509078"/>
            <a:ext cx="11417697" cy="654856"/>
          </a:xfrm>
        </p:spPr>
        <p:txBody>
          <a:bodyPr>
            <a:normAutofit/>
          </a:bodyPr>
          <a:lstStyle/>
          <a:p>
            <a:r>
              <a:rPr lang="en-US" dirty="0"/>
              <a:t>Section 5. Psychological Therapies</a:t>
            </a:r>
            <a:endParaRPr lang="en-GB" dirty="0"/>
          </a:p>
        </p:txBody>
      </p:sp>
      <p:sp>
        <p:nvSpPr>
          <p:cNvPr id="11" name="organisation_info">
            <a:extLst>
              <a:ext uri="{FF2B5EF4-FFF2-40B4-BE49-F238E27FC236}">
                <a16:creationId xmlns:a16="http://schemas.microsoft.com/office/drawing/2014/main" id="{73EEAE82-5B13-9D32-CE94-D431178DDF6E}"/>
              </a:ext>
            </a:extLst>
          </p:cNvPr>
          <p:cNvSpPr txBox="1">
            <a:spLocks/>
          </p:cNvSpPr>
          <p:nvPr/>
        </p:nvSpPr>
        <p:spPr>
          <a:xfrm>
            <a:off x="515938" y="1305630"/>
            <a:ext cx="11358988" cy="801511"/>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due to a low number of responses.</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80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3591</TotalTime>
  <Words>12760</Words>
  <Application>Microsoft Office PowerPoint</Application>
  <PresentationFormat>Widescreen</PresentationFormat>
  <Paragraphs>1577</Paragraphs>
  <Slides>122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122</vt:i4>
      </vt:variant>
    </vt:vector>
  </HeadingPairs>
  <TitlesOfParts>
    <vt:vector size="130" baseType="lpstr">
      <vt:lpstr>Aptos</vt:lpstr>
      <vt:lpstr>Aptos Display</vt:lpstr>
      <vt:lpstr>Arial</vt:lpstr>
      <vt:lpstr>Arial Black</vt:lpstr>
      <vt:lpstr>Calibri</vt:lpstr>
      <vt:lpstr>Calibri Light</vt:lpstr>
      <vt:lpstr>Office Theme</vt:lpstr>
      <vt:lpstr>Custom Design</vt:lpstr>
      <vt:lpstr>Sussex Partnership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Section 1. Support while waiting </vt:lpstr>
      <vt:lpstr>Section 1. Support while waiting</vt:lpstr>
      <vt:lpstr>PowerPoint Presentation</vt:lpstr>
      <vt:lpstr>Section 2. Mental Health Team</vt:lpstr>
      <vt:lpstr>Section 2. Mental Health Team (continued)</vt:lpstr>
      <vt:lpstr>Section 3. Your care</vt:lpstr>
      <vt:lpstr>Section 3. Your care</vt:lpstr>
      <vt:lpstr>Section 3. Your care (continued)</vt:lpstr>
      <vt:lpstr>Section 4. Medication </vt:lpstr>
      <vt:lpstr>Section 4. Medication </vt:lpstr>
      <vt:lpstr>Section 4. Medication (continued)</vt:lpstr>
      <vt:lpstr>Section 5. Psychological therapies </vt:lpstr>
      <vt:lpstr>Section 5. Psychological therapies (continued) </vt:lpstr>
      <vt:lpstr>Section 6. Crisis care support </vt:lpstr>
      <vt:lpstr>Section 6. Crisis care support </vt:lpstr>
      <vt:lpstr>Section 7. Crisis care access</vt:lpstr>
      <vt:lpstr>Section 7. Crisis care access </vt:lpstr>
      <vt:lpstr>Section 8. Support with other areas of life </vt:lpstr>
      <vt:lpstr>Section 8. Support with other areas of life </vt:lpstr>
      <vt:lpstr>Section 8. Support with other areas of life (continued)</vt:lpstr>
      <vt:lpstr>Section 9. Support in accessing care</vt:lpstr>
      <vt:lpstr>Section 9. Support in accessing care</vt:lpstr>
      <vt:lpstr>PowerPoint Presentation</vt:lpstr>
      <vt:lpstr>Section 10. Respect, dignity and compassion</vt:lpstr>
      <vt:lpstr>PowerPoint Presentation</vt:lpstr>
      <vt:lpstr>Section 11. Overall experience</vt:lpstr>
      <vt:lpstr>Section 12. Feedback</vt:lpstr>
      <vt:lpstr>Section 12.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Section 1. Support while waiting</vt:lpstr>
      <vt:lpstr>PowerPoint Presentation</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9. Support in accessing care</vt:lpstr>
      <vt:lpstr>Section 10. Respect, dignity and compassion</vt:lpstr>
      <vt:lpstr>PowerPoint Presentation</vt:lpstr>
      <vt:lpstr>Section 12.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Giorgia Dimiccoli</cp:lastModifiedBy>
  <cp:revision>110</cp:revision>
  <dcterms:created xsi:type="dcterms:W3CDTF">2021-03-04T09:52:26Z</dcterms:created>
  <dcterms:modified xsi:type="dcterms:W3CDTF">2026-03-19T13:11:33Z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